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7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5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-60690" y="919669"/>
            <a:ext cx="832027" cy="918392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24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8427988" y="-9"/>
            <a:ext cx="4841091" cy="6857997"/>
            <a:chOff x="6320991" y="-7"/>
            <a:chExt cx="3630818" cy="5143498"/>
          </a:xfrm>
        </p:grpSpPr>
        <p:sp>
          <p:nvSpPr>
            <p:cNvPr id="73" name="Google Shape;73;p5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</a:pPr>
              <a:endParaRPr sz="24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1038800" y="1114667"/>
            <a:ext cx="80140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1038800" y="2004733"/>
            <a:ext cx="8014000" cy="38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⬢"/>
              <a:defRPr/>
            </a:lvl1pPr>
            <a:lvl2pPr marL="1219170" lvl="1" indent="-440256" rtl="0">
              <a:spcBef>
                <a:spcPts val="1067"/>
              </a:spcBef>
              <a:spcAft>
                <a:spcPts val="0"/>
              </a:spcAft>
              <a:buSzPts val="1600"/>
              <a:buChar char="⬡"/>
              <a:defRPr/>
            </a:lvl2pPr>
            <a:lvl3pPr marL="1828754" lvl="2" indent="-440256" rtl="0">
              <a:spcBef>
                <a:spcPts val="1067"/>
              </a:spcBef>
              <a:spcAft>
                <a:spcPts val="0"/>
              </a:spcAft>
              <a:buSzPts val="1600"/>
              <a:buChar char="⬡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7852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4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3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4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0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6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5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3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8F98-E209-442C-9AE0-6D628A497BB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B31F-8FB2-4D0D-B895-E388D0C5F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7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dowment.narfu.ru/projects/projects.ph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2677" y="1115060"/>
            <a:ext cx="10503617" cy="49100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ФОНД ЦЕЛЕВОГО КАПИТАЛА САФУ 2023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>
          <a:xfrm>
            <a:off x="942976" y="5500688"/>
            <a:ext cx="9672638" cy="1199049"/>
          </a:xfrm>
        </p:spPr>
        <p:txBody>
          <a:bodyPr/>
          <a:lstStyle/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Эндаумент</a:t>
            </a:r>
            <a:r>
              <a:rPr lang="ru-RU" sz="2400" b="1" i="1" dirty="0" smtClean="0">
                <a:solidFill>
                  <a:srgbClr val="C00000"/>
                </a:solidFill>
              </a:rPr>
              <a:t> благодарит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партнеров</a:t>
            </a:r>
            <a:r>
              <a:rPr lang="ru-RU" sz="2400" b="1" i="1" dirty="0" smtClean="0">
                <a:solidFill>
                  <a:srgbClr val="C00000"/>
                </a:solidFill>
              </a:rPr>
              <a:t> и приглашает к сотрудничеству выпускников и бизнес-сообщество</a:t>
            </a:r>
            <a:endParaRPr lang="ru-RU" altLang="en-US" sz="2400" b="1" i="1" dirty="0" smtClean="0">
              <a:solidFill>
                <a:srgbClr val="C00000"/>
              </a:solidFill>
            </a:endParaRPr>
          </a:p>
          <a:p>
            <a:pPr marL="169329" indent="0">
              <a:buNone/>
            </a:pPr>
            <a:endParaRPr lang="ru-RU" altLang="en-US" sz="2400" dirty="0" smtClean="0">
              <a:solidFill>
                <a:srgbClr val="C00000"/>
              </a:solidFill>
            </a:endParaRPr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  <a:p>
            <a:pPr marL="169329" indent="0">
              <a:buNone/>
            </a:pPr>
            <a:endParaRPr lang="ru-RU" altLang="en-US" sz="2400" dirty="0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/>
              <a:pPr/>
              <a:t>1</a:t>
            </a:fld>
            <a:endParaRPr lang="en-GB"/>
          </a:p>
        </p:txBody>
      </p:sp>
      <p:pic>
        <p:nvPicPr>
          <p:cNvPr id="9" name="Изображение 8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1" y="260773"/>
            <a:ext cx="877993" cy="658707"/>
          </a:xfrm>
          <a:prstGeom prst="rect">
            <a:avLst/>
          </a:prstGeom>
          <a:effectLst>
            <a:glow rad="546100">
              <a:schemeClr val="bg1">
                <a:alpha val="16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4492" y="1951783"/>
            <a:ext cx="8487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Эндаумент</a:t>
            </a:r>
            <a:r>
              <a:rPr lang="ru-RU" b="1" i="1" dirty="0">
                <a:solidFill>
                  <a:srgbClr val="C00000"/>
                </a:solidFill>
              </a:rPr>
              <a:t> является механизмом сотрудничества с бизнес-сообществом, попечителями, </a:t>
            </a:r>
            <a:r>
              <a:rPr lang="ru-RU" b="1" i="1" dirty="0" smtClean="0">
                <a:solidFill>
                  <a:srgbClr val="C00000"/>
                </a:solidFill>
              </a:rPr>
              <a:t>выпускниками. </a:t>
            </a:r>
            <a:r>
              <a:rPr lang="ru-RU" b="1" i="1" dirty="0">
                <a:solidFill>
                  <a:srgbClr val="C00000"/>
                </a:solidFill>
              </a:rPr>
              <a:t>Благодаря  инвестиционному доходу, </a:t>
            </a:r>
            <a:r>
              <a:rPr lang="ru-RU" b="1" i="1" dirty="0" err="1">
                <a:solidFill>
                  <a:srgbClr val="C00000"/>
                </a:solidFill>
              </a:rPr>
              <a:t>Эндаумент</a:t>
            </a:r>
            <a:r>
              <a:rPr lang="ru-RU" b="1" i="1" dirty="0">
                <a:solidFill>
                  <a:srgbClr val="C00000"/>
                </a:solidFill>
              </a:rPr>
              <a:t> финансирует масштабные университетские проекты, показывая устойчивый ежегодный прирост.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28675" y="3688005"/>
            <a:ext cx="3704492" cy="2192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 от управления капиталом в 2023 </a:t>
            </a:r>
          </a:p>
          <a:p>
            <a:pPr algn="ctr"/>
            <a:r>
              <a:rPr lang="ru-RU" dirty="0" smtClean="0"/>
              <a:t>7,2 %</a:t>
            </a:r>
          </a:p>
          <a:p>
            <a:pPr algn="ctr"/>
            <a:r>
              <a:rPr lang="ru-RU" dirty="0" smtClean="0"/>
              <a:t>Акционерное </a:t>
            </a:r>
            <a:r>
              <a:rPr lang="ru-RU" dirty="0"/>
              <a:t>общество «ААА Управление Капиталом»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0" y="1471613"/>
            <a:ext cx="3614738" cy="1985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ЦК 293,4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72012" y="3300414"/>
            <a:ext cx="4157663" cy="241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2023 году поддержаны проекты на 14,5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3" y="3757612"/>
            <a:ext cx="2090739" cy="20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9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57176"/>
            <a:ext cx="9840383" cy="928688"/>
          </a:xfrm>
        </p:spPr>
        <p:txBody>
          <a:bodyPr/>
          <a:lstStyle/>
          <a:p>
            <a:r>
              <a:rPr lang="ru-RU" altLang="en-US" sz="3200" b="1" dirty="0" smtClean="0">
                <a:solidFill>
                  <a:schemeClr val="accent1"/>
                </a:solidFill>
              </a:rPr>
              <a:t>ПРОЕКТЫ</a:t>
            </a:r>
            <a:br>
              <a:rPr lang="ru-RU" altLang="en-US" sz="3200" b="1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28675" y="1028700"/>
            <a:ext cx="8223886" cy="5304435"/>
          </a:xfrm>
        </p:spPr>
        <p:txBody>
          <a:bodyPr/>
          <a:lstStyle/>
          <a:p>
            <a:pPr marL="169329" indent="0">
              <a:lnSpc>
                <a:spcPct val="100000"/>
              </a:lnSpc>
              <a:buClr>
                <a:srgbClr val="3691E0"/>
              </a:buClr>
              <a:buNone/>
            </a:pPr>
            <a:r>
              <a:rPr lang="ru-RU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поддержке Фонда развития созданы реализованы важные инфраструктурные, научно-образовательные и инновационные </a:t>
            </a:r>
            <a:r>
              <a:rPr lang="ru-RU" sz="1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 на общую сумму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14,5 </a:t>
            </a:r>
            <a:r>
              <a:rPr lang="ru-RU" sz="1800" b="1" dirty="0" err="1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marL="169329" indent="0">
              <a:lnSpc>
                <a:spcPct val="100000"/>
              </a:lnSpc>
              <a:buClr>
                <a:srgbClr val="3691E0"/>
              </a:buClr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Инфраструктурные проекты:</a:t>
            </a:r>
            <a:endParaRPr lang="ru-RU" sz="18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sz="1800" b="1" dirty="0" smtClean="0">
                <a:latin typeface="+mj-lt"/>
                <a:cs typeface="Catamaran Thin" panose="020B0604020202020204" charset="0"/>
              </a:rPr>
              <a:t>Оснащение и визуализация Центра </a:t>
            </a:r>
            <a:r>
              <a:rPr lang="ru-RU" sz="1800" b="1" dirty="0">
                <a:latin typeface="+mj-lt"/>
                <a:cs typeface="Catamaran Thin" panose="020B0604020202020204" charset="0"/>
              </a:rPr>
              <a:t>дошкольного образования «СОВА</a:t>
            </a:r>
            <a:r>
              <a:rPr lang="ru-RU" sz="1800" b="1" dirty="0" smtClean="0">
                <a:latin typeface="+mj-lt"/>
                <a:cs typeface="Catamaran Thin" panose="020B0604020202020204" charset="0"/>
              </a:rPr>
              <a:t>»</a:t>
            </a: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sz="1800" b="1" dirty="0" smtClean="0">
                <a:latin typeface="+mj-lt"/>
                <a:cs typeface="Catamaran Thin" panose="020B0604020202020204" charset="0"/>
              </a:rPr>
              <a:t>Оснащение и визуализация </a:t>
            </a:r>
            <a:r>
              <a:rPr lang="ru-RU" sz="1800" b="1" dirty="0" err="1" smtClean="0">
                <a:latin typeface="+mj-lt"/>
                <a:cs typeface="Catamaran Thin" panose="020B0604020202020204" charset="0"/>
              </a:rPr>
              <a:t>объетов</a:t>
            </a:r>
            <a:r>
              <a:rPr lang="ru-RU" sz="1800" b="1" dirty="0" smtClean="0">
                <a:latin typeface="+mj-lt"/>
                <a:cs typeface="Catamaran Thin" panose="020B0604020202020204" charset="0"/>
              </a:rPr>
              <a:t> </a:t>
            </a:r>
            <a:r>
              <a:rPr lang="ru-RU" sz="1800" b="1" dirty="0">
                <a:latin typeface="+mj-lt"/>
                <a:cs typeface="Catamaran Thin" panose="020B0604020202020204" charset="0"/>
              </a:rPr>
              <a:t>под создание сетевого детского университета "Арктический Сириус" </a:t>
            </a:r>
            <a:endParaRPr lang="ru-RU" sz="1800" b="1" dirty="0" smtClean="0">
              <a:latin typeface="+mj-lt"/>
              <a:cs typeface="Catamaran Thin" panose="020B0604020202020204" charset="0"/>
            </a:endParaRP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sz="1800" b="1" dirty="0" smtClean="0">
                <a:latin typeface="+mj-lt"/>
              </a:rPr>
              <a:t>Оснащение и ремонт ограждения зданий  В</a:t>
            </a: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ысшей </a:t>
            </a:r>
            <a:r>
              <a:rPr lang="ru-RU" altLang="en-US" sz="1800" b="1" dirty="0">
                <a:latin typeface="+mj-lt"/>
                <a:cs typeface="Catamaran Thin" panose="020B0604020202020204" charset="0"/>
              </a:rPr>
              <a:t>школы рыболовства и морских </a:t>
            </a: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технологий</a:t>
            </a: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sz="1800" b="1" dirty="0" smtClean="0">
                <a:latin typeface="+mj-lt"/>
                <a:cs typeface="Catamaran Thin" panose="020B0604020202020204" charset="0"/>
              </a:rPr>
              <a:t>Благоустройство "Арктического </a:t>
            </a:r>
            <a:r>
              <a:rPr lang="ru-RU" sz="1800" b="1" dirty="0">
                <a:latin typeface="+mj-lt"/>
                <a:cs typeface="Catamaran Thin" panose="020B0604020202020204" charset="0"/>
              </a:rPr>
              <a:t>технопарка </a:t>
            </a:r>
            <a:r>
              <a:rPr lang="ru-RU" sz="1800" b="1" dirty="0" smtClean="0">
                <a:latin typeface="+mj-lt"/>
                <a:cs typeface="Catamaran Thin" panose="020B0604020202020204" charset="0"/>
              </a:rPr>
              <a:t>«</a:t>
            </a:r>
          </a:p>
          <a:p>
            <a:pPr marL="169329" indent="0">
              <a:lnSpc>
                <a:spcPct val="100000"/>
              </a:lnSpc>
              <a:buClr>
                <a:srgbClr val="3691E0"/>
              </a:buClr>
              <a:buNone/>
            </a:pPr>
            <a:r>
              <a:rPr lang="ru-RU" altLang="en-US" sz="1800" b="1" dirty="0" smtClean="0">
                <a:solidFill>
                  <a:schemeClr val="accent1"/>
                </a:solidFill>
                <a:latin typeface="+mj-lt"/>
                <a:cs typeface="Catamaran Thin" panose="020B0604020202020204" charset="0"/>
              </a:rPr>
              <a:t>Научно-образовательные проекты:</a:t>
            </a: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Конгресс молодых </a:t>
            </a:r>
            <a:r>
              <a:rPr lang="ru-RU" altLang="en-US" sz="1800" b="1" dirty="0" err="1" smtClean="0">
                <a:latin typeface="+mj-lt"/>
                <a:cs typeface="Catamaran Thin" panose="020B0604020202020204" charset="0"/>
              </a:rPr>
              <a:t>ученых</a:t>
            </a:r>
            <a:endParaRPr lang="ru-RU" altLang="en-US" sz="1800" b="1" dirty="0" smtClean="0">
              <a:latin typeface="+mj-lt"/>
              <a:cs typeface="Catamaran Thin" panose="020B0604020202020204" charset="0"/>
            </a:endParaRP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День компетенций</a:t>
            </a: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Проект университетские смены</a:t>
            </a: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Форум Россия</a:t>
            </a:r>
          </a:p>
          <a:p>
            <a:pPr>
              <a:lnSpc>
                <a:spcPct val="100000"/>
              </a:lnSpc>
              <a:buClr>
                <a:srgbClr val="3691E0"/>
              </a:buClr>
            </a:pPr>
            <a:r>
              <a:rPr lang="ru-RU" altLang="en-US" sz="1800" b="1" dirty="0" smtClean="0">
                <a:latin typeface="+mj-lt"/>
                <a:cs typeface="Catamaran Thin" panose="020B0604020202020204" charset="0"/>
              </a:rPr>
              <a:t>Олимпиада Будущее Арктики</a:t>
            </a:r>
          </a:p>
          <a:p>
            <a:pPr marL="626518" indent="-457189">
              <a:lnSpc>
                <a:spcPct val="100000"/>
              </a:lnSpc>
              <a:buClr>
                <a:srgbClr val="3691E0"/>
              </a:buClr>
              <a:buFont typeface="+mj-lt"/>
              <a:buAutoNum type="arabicPeriod"/>
            </a:pPr>
            <a:endParaRPr lang="ru-RU" altLang="en-US" sz="2133" dirty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>
          <a:xfrm>
            <a:off x="8072438" y="6333200"/>
            <a:ext cx="4443412" cy="524800"/>
          </a:xfrm>
        </p:spPr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http://endowment.narfu.ru/projects/projects.php</a:t>
            </a:r>
            <a:endParaRPr lang="ru-RU" dirty="0"/>
          </a:p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Изображение 8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1" y="260773"/>
            <a:ext cx="877993" cy="658707"/>
          </a:xfrm>
          <a:prstGeom prst="rect">
            <a:avLst/>
          </a:prstGeom>
          <a:effectLst>
            <a:glow rad="546100">
              <a:schemeClr val="bg1">
                <a:alpha val="16000"/>
              </a:schemeClr>
            </a:glow>
          </a:effec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/>
          <a:srcRect l="2649" t="5984" r="7436" b="8580"/>
          <a:stretch>
            <a:fillRect/>
          </a:stretch>
        </p:blipFill>
        <p:spPr>
          <a:xfrm>
            <a:off x="4342592" y="5320982"/>
            <a:ext cx="2176780" cy="1437005"/>
          </a:xfrm>
          <a:prstGeom prst="rect">
            <a:avLst/>
          </a:prstGeom>
        </p:spPr>
      </p:pic>
      <p:pic>
        <p:nvPicPr>
          <p:cNvPr id="11" name="Рисунок 10" descr="C:\Users\v.belinina\Desktop\отчет 2023\ФОТО 2023\ФОТО 2023\рыбка\фото библ после\IMG-20240115-WA00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302250"/>
            <a:ext cx="3830348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W:\Управление по строительству\ОБЩИЙ АРХИВ\ПРОГРАММА РАЗВИТИЯ 2023\Детский сад Зоренька (фасад, крыльца)\фото\СОВА с сайта САФУ сент 2023\IMG_62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39" y="1141124"/>
            <a:ext cx="2564112" cy="30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86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Приглашаем к сотрудничеству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1690466"/>
            <a:ext cx="6286500" cy="51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527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161</Words>
  <Application>Microsoft Office PowerPoint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Catamaran Thin</vt:lpstr>
      <vt:lpstr>Times New Roman</vt:lpstr>
      <vt:lpstr>Тема Office</vt:lpstr>
      <vt:lpstr>ФОНД ЦЕЛЕВОГО КАПИТАЛА САФУ 2023 </vt:lpstr>
      <vt:lpstr>ПРОЕКТЫ . </vt:lpstr>
      <vt:lpstr>Приглашаем к сотрудничеству</vt:lpstr>
    </vt:vector>
  </TitlesOfParts>
  <Company>САФУ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комплексной безопасности</dc:title>
  <dc:creator>Гатауллина Лилия Анасовна</dc:creator>
  <cp:lastModifiedBy>Гатауллина Лилия Анасовна</cp:lastModifiedBy>
  <cp:revision>13</cp:revision>
  <dcterms:created xsi:type="dcterms:W3CDTF">2024-04-23T10:11:16Z</dcterms:created>
  <dcterms:modified xsi:type="dcterms:W3CDTF">2024-04-24T14:46:10Z</dcterms:modified>
</cp:coreProperties>
</file>