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9" r:id="rId1"/>
  </p:sldMasterIdLst>
  <p:notesMasterIdLst>
    <p:notesMasterId r:id="rId28"/>
  </p:notesMasterIdLst>
  <p:handoutMasterIdLst>
    <p:handoutMasterId r:id="rId29"/>
  </p:handoutMasterIdLst>
  <p:sldIdLst>
    <p:sldId id="302" r:id="rId2"/>
    <p:sldId id="259" r:id="rId3"/>
    <p:sldId id="288" r:id="rId4"/>
    <p:sldId id="260" r:id="rId5"/>
    <p:sldId id="265" r:id="rId6"/>
    <p:sldId id="297" r:id="rId7"/>
    <p:sldId id="298" r:id="rId8"/>
    <p:sldId id="268" r:id="rId9"/>
    <p:sldId id="269" r:id="rId10"/>
    <p:sldId id="289" r:id="rId11"/>
    <p:sldId id="294" r:id="rId12"/>
    <p:sldId id="266" r:id="rId13"/>
    <p:sldId id="282" r:id="rId14"/>
    <p:sldId id="264" r:id="rId15"/>
    <p:sldId id="290" r:id="rId16"/>
    <p:sldId id="296" r:id="rId17"/>
    <p:sldId id="299" r:id="rId18"/>
    <p:sldId id="300" r:id="rId19"/>
    <p:sldId id="291" r:id="rId20"/>
    <p:sldId id="280" r:id="rId21"/>
    <p:sldId id="295" r:id="rId22"/>
    <p:sldId id="292" r:id="rId23"/>
    <p:sldId id="285" r:id="rId24"/>
    <p:sldId id="301" r:id="rId25"/>
    <p:sldId id="275" r:id="rId26"/>
    <p:sldId id="287" r:id="rId27"/>
  </p:sldIdLst>
  <p:sldSz cx="12192000" cy="6858000"/>
  <p:notesSz cx="6797675" cy="9926638"/>
  <p:custDataLst>
    <p:tags r:id="rId30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9ADB"/>
    <a:srgbClr val="F3FDFF"/>
    <a:srgbClr val="A1B5F5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9" autoAdjust="0"/>
    <p:restoredTop sz="74627" autoAdjust="0"/>
  </p:normalViewPr>
  <p:slideViewPr>
    <p:cSldViewPr>
      <p:cViewPr varScale="1">
        <p:scale>
          <a:sx n="78" d="100"/>
          <a:sy n="78" d="100"/>
        </p:scale>
        <p:origin x="246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35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6BD52-8228-4D93-B27A-28C735D19779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E6C21-0686-440C-936C-287783D2D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517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13A2129-7279-4754-9CFA-446E2051C917}" type="datetimeFigureOut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4D4CEF5-C467-4647-BB2D-3D5F2C9BD3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5111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4CEF5-C467-4647-BB2D-3D5F2C9BD344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787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4CEF5-C467-4647-BB2D-3D5F2C9BD344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584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4CEF5-C467-4647-BB2D-3D5F2C9BD344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712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4CEF5-C467-4647-BB2D-3D5F2C9BD344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499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4CEF5-C467-4647-BB2D-3D5F2C9BD344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787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4CEF5-C467-4647-BB2D-3D5F2C9BD344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992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4CEF5-C467-4647-BB2D-3D5F2C9BD344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559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4CEF5-C467-4647-BB2D-3D5F2C9BD344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263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4CEF5-C467-4647-BB2D-3D5F2C9BD344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91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). В ходе программы проработан проект концептуальной модели САФУ как «Университета 3.0»; проведена серия консультаций по процессам реорганизации университета; подготовлены проекты основных политик САФУ (стратегическое развитие и трансформация университета, образовательная, научная, социальная).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6AF11-FFF9-47CD-9715-BD22F1FD3FB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991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4CEF5-C467-4647-BB2D-3D5F2C9BD344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10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4CEF5-C467-4647-BB2D-3D5F2C9BD344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874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4CEF5-C467-4647-BB2D-3D5F2C9BD344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806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e.Chistikova\Desktop\всякоразно\МАКЕТЫ\cover_-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81" y="0"/>
            <a:ext cx="122936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32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E01C435F-29E6-4231-89D9-0D0A71CCF6CB}" type="slidenum">
              <a:rPr lang="ru-RU" altLang="ru-RU"/>
              <a:pPr lvl="1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395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E260A418-4196-4C38-AE7A-4FBBEE4F3E1B}" type="slidenum">
              <a:rPr lang="ru-RU" altLang="ru-RU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630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E80E292A-CF96-4D9E-9C27-B0CF4601E8FE}" type="slidenum">
              <a:rPr lang="ru-RU" altLang="ru-RU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251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81E2B56D-39AA-4FFA-A88F-B9ABC587EFA9}" type="slidenum">
              <a:rPr lang="ru-RU" altLang="ru-RU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765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69E8B826-20D5-40A6-9117-7F1F2201776C}" type="slidenum">
              <a:rPr lang="ru-RU" altLang="ru-RU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892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90234A2E-018C-4116-9D6D-AE1081EEF7C4}" type="slidenum">
              <a:rPr lang="ru-RU" altLang="ru-RU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116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BCADB11F-7A14-4F5E-AA14-487BCB03FD17}" type="slidenum">
              <a:rPr lang="ru-RU" altLang="ru-RU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661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58400" y="6629401"/>
            <a:ext cx="1727200" cy="152399"/>
          </a:xfrm>
        </p:spPr>
        <p:txBody>
          <a:bodyPr/>
          <a:lstStyle>
            <a:lvl2pPr lvl="1" algn="r">
              <a:defRPr>
                <a:solidFill>
                  <a:schemeClr val="bg1"/>
                </a:solidFill>
              </a:defRPr>
            </a:lvl2pPr>
          </a:lstStyle>
          <a:p>
            <a:pPr lvl="1">
              <a:defRPr/>
            </a:pPr>
            <a:fld id="{32D632F2-0B6D-45A6-AEA8-37EC05FEE6B9}" type="slidenum">
              <a:rPr lang="ru-RU" altLang="ru-RU" smtClean="0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50234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1C04559C-ED3E-4BA8-BE54-C3AE522055E9}" type="slidenum">
              <a:rPr lang="ru-RU" altLang="ru-RU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094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606D1226-C162-4EFE-84F4-004BDF7CB13D}" type="slidenum">
              <a:rPr lang="ru-RU" altLang="ru-RU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533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2C8E3C8E-F7E6-42BF-9074-8C4120AD70E6}" type="slidenum">
              <a:rPr lang="ru-RU" altLang="ru-RU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230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pic>
        <p:nvPicPr>
          <p:cNvPr id="8" name="Picture 3" descr="D:\мои документы\логотип-САФУ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3" y="152400"/>
            <a:ext cx="95249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152400"/>
            <a:ext cx="10972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956800" y="6629400"/>
            <a:ext cx="1727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lvl="1" algn="r">
              <a:defRPr sz="1200">
                <a:solidFill>
                  <a:schemeClr val="bg1"/>
                </a:solidFill>
              </a:defRPr>
            </a:lvl2pPr>
          </a:lstStyle>
          <a:p>
            <a:pPr lvl="1">
              <a:defRPr/>
            </a:pPr>
            <a:fld id="{C6F937A7-5651-4551-90B9-B81A03218D19}" type="slidenum">
              <a:rPr lang="ru-RU" altLang="ru-RU" smtClean="0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0070C0"/>
          </a:solidFill>
          <a:latin typeface="Georgia" panose="02040502050405020303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2">
              <a:lumMod val="7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2">
              <a:lumMod val="7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2">
              <a:lumMod val="7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2">
              <a:lumMod val="7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2">
              <a:lumMod val="7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25.jpeg"/><Relationship Id="rId4" Type="http://schemas.openxmlformats.org/officeDocument/2006/relationships/image" Target="../media/image21.pn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39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1C04559C-ED3E-4BA8-BE54-C3AE522055E9}" type="slidenum">
              <a:rPr lang="ru-RU" altLang="ru-RU" smtClean="0"/>
              <a:pPr lvl="1">
                <a:defRPr/>
              </a:pPr>
              <a:t>1</a:t>
            </a:fld>
            <a:endParaRPr lang="ru-RU" altLang="ru-RU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3926" y="533400"/>
            <a:ext cx="1101102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32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 развития САФУ имени </a:t>
            </a:r>
            <a:r>
              <a:rPr lang="ru-RU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М.В.Ломоносова</a:t>
            </a:r>
            <a:endParaRPr lang="ru-RU" sz="32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2017-2019 гг.</a:t>
            </a:r>
          </a:p>
          <a:p>
            <a:pPr algn="ctr"/>
            <a:endParaRPr lang="ru-RU" sz="2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 для заседания Попечительского совета фонда</a:t>
            </a:r>
          </a:p>
          <a:p>
            <a:pPr algn="ctr"/>
            <a:endParaRPr lang="ru-RU" sz="2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мая 2019 г.</a:t>
            </a:r>
          </a:p>
          <a:p>
            <a:pPr algn="ctr"/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Архангельск</a:t>
            </a:r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1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10668000" cy="838200"/>
          </a:xfrm>
        </p:spPr>
        <p:txBody>
          <a:bodyPr/>
          <a:lstStyle/>
          <a:p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Оборудование химических лабораторий для проведения заключительного этапа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Всероссийской олимпиады по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химии. Более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участников (январь 2018 г.)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81E2B56D-39AA-4FFA-A88F-B9ABC587EFA9}" type="slidenum">
              <a:rPr lang="ru-RU" altLang="ru-RU" smtClean="0"/>
              <a:pPr lvl="1">
                <a:defRPr/>
              </a:pPr>
              <a:t>10</a:t>
            </a:fld>
            <a:endParaRPr lang="ru-RU" altLang="ru-RU">
              <a:latin typeface="+mn-lt"/>
            </a:endParaRPr>
          </a:p>
        </p:txBody>
      </p:sp>
      <p:pic>
        <p:nvPicPr>
          <p:cNvPr id="4098" name="Picture 2" descr="D:\disk docs\Мои документы\Эндаумент\Правление\26Б Столешницы\DSC_05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1676400"/>
            <a:ext cx="7038465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disk docs\Мои документы\Эндаумент\Правление\26Б Столешницы\DSC_0337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76400"/>
            <a:ext cx="7315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19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10210800" cy="762000"/>
          </a:xfrm>
        </p:spPr>
        <p:txBody>
          <a:bodyPr/>
          <a:lstStyle/>
          <a:p>
            <a:r>
              <a:rPr lang="ru-RU" sz="2000" b="1" dirty="0" smtClean="0">
                <a:effectLst/>
              </a:rPr>
              <a:t>Создание лаборатории </a:t>
            </a:r>
            <a:r>
              <a:rPr lang="ru-RU" sz="2000" b="1" dirty="0">
                <a:effectLst/>
              </a:rPr>
              <a:t>перспективных </a:t>
            </a:r>
            <a:r>
              <a:rPr lang="ru-RU" sz="2000" b="1" dirty="0" smtClean="0">
                <a:effectLst/>
              </a:rPr>
              <a:t>биоматериалов</a:t>
            </a:r>
            <a:br>
              <a:rPr lang="ru-RU" sz="2000" b="1" dirty="0" smtClean="0">
                <a:effectLst/>
              </a:rPr>
            </a:br>
            <a:r>
              <a:rPr lang="ru-RU" sz="2000" b="1" dirty="0" smtClean="0">
                <a:effectLst/>
              </a:rPr>
              <a:t>и </a:t>
            </a:r>
            <a:r>
              <a:rPr lang="ru-RU" sz="2000" b="1" dirty="0">
                <a:effectLst/>
              </a:rPr>
              <a:t>лаборатории </a:t>
            </a:r>
            <a:r>
              <a:rPr lang="ru-RU" sz="2000" b="1" dirty="0" smtClean="0">
                <a:effectLst/>
              </a:rPr>
              <a:t>молекулярной </a:t>
            </a:r>
            <a:r>
              <a:rPr lang="ru-RU" sz="2000" b="1" dirty="0">
                <a:effectLst/>
              </a:rPr>
              <a:t>экологии и </a:t>
            </a:r>
            <a:r>
              <a:rPr lang="ru-RU" sz="2000" b="1" dirty="0" smtClean="0">
                <a:effectLst/>
              </a:rPr>
              <a:t>филогенетики. 2017-18 гг.</a:t>
            </a:r>
            <a:endParaRPr lang="ru-RU" sz="20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81E2B56D-39AA-4FFA-A88F-B9ABC587EFA9}" type="slidenum">
              <a:rPr lang="ru-RU" altLang="ru-RU" smtClean="0"/>
              <a:pPr lvl="1">
                <a:defRPr/>
              </a:pPr>
              <a:t>11</a:t>
            </a:fld>
            <a:endParaRPr lang="ru-RU" altLang="ru-RU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604" y="1270000"/>
            <a:ext cx="3910608" cy="521414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604" y="1284416"/>
            <a:ext cx="3899796" cy="519972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12313"/>
          <a:stretch/>
        </p:blipFill>
        <p:spPr>
          <a:xfrm>
            <a:off x="9067800" y="979962"/>
            <a:ext cx="3099047" cy="58756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2" r="7347"/>
          <a:stretch/>
        </p:blipFill>
        <p:spPr>
          <a:xfrm>
            <a:off x="2173355" y="2057400"/>
            <a:ext cx="7277158" cy="4819650"/>
          </a:xfrm>
          <a:prstGeom prst="rect">
            <a:avLst/>
          </a:prstGeom>
        </p:spPr>
      </p:pic>
      <p:pic>
        <p:nvPicPr>
          <p:cNvPr id="1026" name="162f261cf77793bac741" descr="162f261cf77793bac74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0" b="8271"/>
          <a:stretch/>
        </p:blipFill>
        <p:spPr bwMode="auto">
          <a:xfrm>
            <a:off x="0" y="1046123"/>
            <a:ext cx="7086600" cy="451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3" r="9441"/>
          <a:stretch/>
        </p:blipFill>
        <p:spPr>
          <a:xfrm>
            <a:off x="0" y="1025057"/>
            <a:ext cx="2822163" cy="590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8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disk docs\Мои документы\Эндаумент\Правление\30 биомониторинг\Пробоподготов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4100"/>
            <a:ext cx="634365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10385704" cy="762000"/>
          </a:xfrm>
        </p:spPr>
        <p:txBody>
          <a:bodyPr>
            <a:noAutofit/>
          </a:bodyPr>
          <a:lstStyle/>
          <a:p>
            <a:r>
              <a:rPr lang="ru-RU" sz="2800" dirty="0">
                <a:effectLst/>
              </a:rPr>
              <a:t> </a:t>
            </a:r>
            <a:r>
              <a:rPr lang="ru-RU" sz="2400" b="1" dirty="0" smtClean="0">
                <a:effectLst/>
              </a:rPr>
              <a:t>Разработка </a:t>
            </a:r>
            <a:r>
              <a:rPr lang="ru-RU" sz="2400" b="1" dirty="0">
                <a:effectLst/>
              </a:rPr>
              <a:t>проектной документации </a:t>
            </a:r>
            <a:r>
              <a:rPr lang="ru-RU" sz="2400" b="1" dirty="0" smtClean="0">
                <a:effectLst/>
              </a:rPr>
              <a:t>и установка  системы </a:t>
            </a:r>
            <a:r>
              <a:rPr lang="ru-RU" sz="2400" b="1" dirty="0">
                <a:effectLst/>
              </a:rPr>
              <a:t>приточно-вытяжной вентиляции в лаборатории арктического </a:t>
            </a:r>
            <a:r>
              <a:rPr lang="ru-RU" sz="2400" b="1" dirty="0" smtClean="0">
                <a:effectLst/>
              </a:rPr>
              <a:t>биомониторинга</a:t>
            </a:r>
            <a:endParaRPr lang="ru-RU" sz="2400" b="1" dirty="0">
              <a:effectLst/>
            </a:endParaRPr>
          </a:p>
        </p:txBody>
      </p:sp>
      <p:pic>
        <p:nvPicPr>
          <p:cNvPr id="8194" name="Picture 2" descr="D:\disk docs\Мои документы\Эндаумент\Правление\30 биомониторинг\Аналитическая зона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336800"/>
            <a:ext cx="6324600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0300"/>
            <a:ext cx="1698904" cy="15152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0" y="1757341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Аналитическая зона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16764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Зона </a:t>
            </a:r>
            <a:r>
              <a:rPr lang="ru-RU" sz="2000" b="1" dirty="0" err="1" smtClean="0">
                <a:solidFill>
                  <a:srgbClr val="0070C0"/>
                </a:solidFill>
              </a:rPr>
              <a:t>пробоподготовки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61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disk docs\Мои документы\Эндаумент\Правление\35 рыбки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2286000"/>
            <a:ext cx="812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11049000" cy="1295400"/>
          </a:xfrm>
        </p:spPr>
        <p:txBody>
          <a:bodyPr/>
          <a:lstStyle/>
          <a:p>
            <a:r>
              <a:rPr lang="ru-RU" sz="2000" b="1" dirty="0" smtClean="0">
                <a:effectLst/>
              </a:rPr>
              <a:t>Аккредитация </a:t>
            </a:r>
            <a:r>
              <a:rPr lang="ru-RU" sz="2000" b="1" dirty="0" smtClean="0">
                <a:solidFill>
                  <a:srgbClr val="FF0000"/>
                </a:solidFill>
                <a:effectLst/>
              </a:rPr>
              <a:t>лаборатории арктического биомониторинга</a:t>
            </a:r>
            <a:r>
              <a:rPr lang="ru-RU" sz="2000" b="1" dirty="0" smtClean="0">
                <a:effectLst/>
              </a:rPr>
              <a:t>.</a:t>
            </a:r>
            <a:r>
              <a:rPr lang="en-US" sz="2000" b="1" dirty="0" smtClean="0">
                <a:effectLst/>
              </a:rPr>
              <a:t/>
            </a:r>
            <a:br>
              <a:rPr lang="en-US" sz="2000" b="1" dirty="0" smtClean="0">
                <a:effectLst/>
              </a:rPr>
            </a:br>
            <a:r>
              <a:rPr lang="ru-RU" sz="2000" b="1" dirty="0" smtClean="0">
                <a:effectLst/>
              </a:rPr>
              <a:t>Приобретение материалов для исследования оценки </a:t>
            </a:r>
            <a:r>
              <a:rPr lang="ru-RU" sz="2000" b="1" dirty="0">
                <a:effectLst/>
              </a:rPr>
              <a:t>и </a:t>
            </a:r>
            <a:r>
              <a:rPr lang="ru-RU" sz="2000" b="1" dirty="0" smtClean="0">
                <a:effectLst/>
              </a:rPr>
              <a:t>прогнозирования </a:t>
            </a:r>
            <a:r>
              <a:rPr lang="ru-RU" sz="2000" b="1" dirty="0">
                <a:effectLst/>
              </a:rPr>
              <a:t>рисков вредного воздействия на организм человека, связанных с переносом и распространением опасных загрязняющих веществ биологическими путями</a:t>
            </a:r>
            <a:r>
              <a:rPr lang="ru-RU" sz="2000" dirty="0">
                <a:effectLst/>
              </a:rPr>
              <a:t>.</a:t>
            </a:r>
            <a:br>
              <a:rPr lang="ru-RU" sz="2000" dirty="0">
                <a:effectLst/>
              </a:rPr>
            </a:b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81E2B56D-39AA-4FFA-A88F-B9ABC587EFA9}" type="slidenum">
              <a:rPr lang="ru-RU" altLang="ru-RU" smtClean="0"/>
              <a:pPr lvl="1">
                <a:defRPr/>
              </a:pPr>
              <a:t>13</a:t>
            </a:fld>
            <a:endParaRPr lang="ru-RU" altLang="ru-RU">
              <a:latin typeface="+mn-lt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1981200"/>
            <a:ext cx="10526366" cy="6096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defTabSz="457200">
              <a:spcBef>
                <a:spcPts val="1000"/>
              </a:spcBef>
              <a:buClr>
                <a:srgbClr val="5FCBEF"/>
              </a:buClr>
              <a:buSzPct val="80000"/>
              <a:buNone/>
              <a:defRPr/>
            </a:pPr>
            <a:r>
              <a:rPr lang="ru-RU" sz="1800" b="1" kern="0" dirty="0" smtClean="0">
                <a:solidFill>
                  <a:srgbClr val="0070C0"/>
                </a:solidFill>
                <a:cs typeface="Arial" charset="0"/>
              </a:rPr>
              <a:t>Успешно пройдена процедура аккредитации лаборатории по методике определения «тяжелых металлов» в продуктах питания</a:t>
            </a:r>
            <a:endParaRPr lang="en-US" sz="1800" b="1" kern="0" dirty="0">
              <a:solidFill>
                <a:srgbClr val="0070C0"/>
              </a:solidFill>
              <a:cs typeface="Arial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32430"/>
            <a:ext cx="3090156" cy="125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366" y="1989989"/>
            <a:ext cx="1698904" cy="1515211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6688"/>
            <a:ext cx="3740209" cy="422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3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.hohlova.ASTU\Desktop\БУРЕВЕСТНИК\фото - приложение\IMG_72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7" b="14401"/>
          <a:stretch/>
        </p:blipFill>
        <p:spPr bwMode="auto">
          <a:xfrm>
            <a:off x="-1143000" y="2475477"/>
            <a:ext cx="8536304" cy="407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10820400" cy="12192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effectLst/>
              </a:rPr>
              <a:t>Стадион «Буревестник»:</a:t>
            </a:r>
            <a:br>
              <a:rPr lang="ru-RU" sz="2800" b="1" dirty="0" smtClean="0">
                <a:effectLst/>
              </a:rPr>
            </a:br>
            <a:r>
              <a:rPr lang="ru-RU" sz="2800" dirty="0" smtClean="0">
                <a:effectLst/>
              </a:rPr>
              <a:t>Устройство </a:t>
            </a:r>
            <a:r>
              <a:rPr lang="ru-RU" sz="2800" dirty="0">
                <a:effectLst/>
              </a:rPr>
              <a:t>прыжковой ямы и установка </a:t>
            </a:r>
            <a:r>
              <a:rPr lang="ru-RU" sz="2800" dirty="0" smtClean="0">
                <a:effectLst/>
              </a:rPr>
              <a:t>тренажеров. Изготовление </a:t>
            </a:r>
            <a:r>
              <a:rPr lang="ru-RU" sz="2800" dirty="0">
                <a:effectLst/>
              </a:rPr>
              <a:t>вывесок на </a:t>
            </a:r>
            <a:r>
              <a:rPr lang="ru-RU" sz="2800" dirty="0" smtClean="0">
                <a:effectLst/>
              </a:rPr>
              <a:t>стадион. Приобретение </a:t>
            </a:r>
            <a:r>
              <a:rPr lang="ru-RU" sz="2800" dirty="0">
                <a:effectLst/>
              </a:rPr>
              <a:t>футбольных </a:t>
            </a:r>
            <a:r>
              <a:rPr lang="ru-RU" sz="2800" dirty="0" smtClean="0">
                <a:effectLst/>
              </a:rPr>
              <a:t>ворот и модульных зданий. 2017</a:t>
            </a:r>
            <a:r>
              <a:rPr lang="en-US" sz="2800" dirty="0" smtClean="0">
                <a:effectLst/>
              </a:rPr>
              <a:t>, 2018</a:t>
            </a:r>
            <a:r>
              <a:rPr lang="ru-RU" sz="2800" dirty="0" smtClean="0">
                <a:effectLst/>
              </a:rPr>
              <a:t> гг.</a:t>
            </a:r>
            <a:endParaRPr lang="ru-RU" sz="2800" dirty="0"/>
          </a:p>
        </p:txBody>
      </p:sp>
      <p:pic>
        <p:nvPicPr>
          <p:cNvPr id="8" name="Picture 2" descr="C:\Users\s.bolshakov\Documents\Буревестник\Фотографии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232" y="1866559"/>
            <a:ext cx="7028231" cy="468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15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10820400" cy="762000"/>
          </a:xfrm>
        </p:spPr>
        <p:txBody>
          <a:bodyPr/>
          <a:lstStyle/>
          <a:p>
            <a:r>
              <a:rPr lang="ru-RU" sz="2200" b="1" dirty="0" smtClean="0">
                <a:effectLst/>
              </a:rPr>
              <a:t>Создание технопарка - результат деятельности университета в рамках проекта «</a:t>
            </a:r>
            <a:r>
              <a:rPr lang="ru-RU" sz="2200" b="1" dirty="0">
                <a:effectLst/>
              </a:rPr>
              <a:t>Вузы как центры пространства создания инноваций</a:t>
            </a:r>
            <a:r>
              <a:rPr lang="ru-RU" sz="2200" b="1" dirty="0" smtClean="0">
                <a:effectLst/>
              </a:rPr>
              <a:t>»</a:t>
            </a:r>
            <a:endParaRPr lang="ru-RU" sz="2200" b="1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81E2B56D-39AA-4FFA-A88F-B9ABC587EFA9}" type="slidenum">
              <a:rPr lang="ru-RU" altLang="ru-RU" smtClean="0"/>
              <a:pPr lvl="1">
                <a:defRPr/>
              </a:pPr>
              <a:t>15</a:t>
            </a:fld>
            <a:endParaRPr lang="ru-RU" altLang="ru-RU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989101"/>
            <a:ext cx="6880890" cy="4589499"/>
          </a:xfrm>
          <a:prstGeom prst="rect">
            <a:avLst/>
          </a:prstGeom>
        </p:spPr>
      </p:pic>
      <p:pic>
        <p:nvPicPr>
          <p:cNvPr id="16388" name="Picture 4" descr="D:\disk docs\Мои документы\Эндаумент\Правление\32 технопарк\IMG_20180425_1739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00" y="1989101"/>
            <a:ext cx="6051599" cy="453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05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1C04559C-ED3E-4BA8-BE54-C3AE522055E9}" type="slidenum">
              <a:rPr lang="ru-RU" altLang="ru-RU" smtClean="0"/>
              <a:pPr lvl="1">
                <a:defRPr/>
              </a:pPr>
              <a:t>16</a:t>
            </a:fld>
            <a:endParaRPr lang="ru-RU" altLang="ru-RU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938" y="2172361"/>
            <a:ext cx="6571663" cy="43639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25" y="2172361"/>
            <a:ext cx="6533063" cy="43578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24000" y="304800"/>
            <a:ext cx="10363199" cy="1569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Оплата ремонтных работ, изготовления и поставки оборудования для Геологического музея имени академика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</a:rPr>
              <a:t>Н.П.Лаверова</a:t>
            </a:r>
            <a:endParaRPr lang="ru-RU" sz="3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92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078106" cy="762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sz="2800" dirty="0" smtClean="0"/>
              <a:t>Создание и оборудование Дома физики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1C04559C-ED3E-4BA8-BE54-C3AE522055E9}" type="slidenum">
              <a:rPr lang="ru-RU" altLang="ru-RU" smtClean="0"/>
              <a:pPr lvl="1">
                <a:defRPr/>
              </a:pPr>
              <a:t>17</a:t>
            </a:fld>
            <a:endParaRPr lang="ru-RU" altLang="ru-RU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500"/>
          <a:stretch/>
        </p:blipFill>
        <p:spPr>
          <a:xfrm>
            <a:off x="0" y="2286000"/>
            <a:ext cx="6248400" cy="42602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7119" y="1483710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9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152400"/>
            <a:ext cx="10134600" cy="762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sz="3200" dirty="0" smtClean="0"/>
              <a:t>Создание и оборудование Музея природы Арктики</a:t>
            </a:r>
            <a:endParaRPr lang="ru-RU" sz="3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0" y="2230396"/>
            <a:ext cx="6194852" cy="3484604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271" y="2230396"/>
            <a:ext cx="6194852" cy="3484604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90234A2E-018C-4116-9D6D-AE1081EEF7C4}" type="slidenum">
              <a:rPr lang="ru-RU" altLang="ru-RU" smtClean="0"/>
              <a:pPr lvl="1">
                <a:defRPr/>
              </a:pPr>
              <a:t>18</a:t>
            </a:fld>
            <a:endParaRPr lang="ru-RU" altLang="ru-R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25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228599"/>
            <a:ext cx="10820400" cy="99060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ru-RU" sz="2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Оплата статей </a:t>
            </a:r>
            <a:r>
              <a:rPr lang="ru-RU" sz="2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сотрудников САФУ </a:t>
            </a:r>
            <a:r>
              <a:rPr lang="ru-RU" sz="2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 журналах с высоким </a:t>
            </a:r>
            <a:r>
              <a:rPr lang="ru-RU" sz="2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импакт</a:t>
            </a:r>
            <a:r>
              <a:rPr lang="ru-RU" sz="2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-фактором </a:t>
            </a:r>
            <a:r>
              <a:rPr lang="en-US" sz="2600" dirty="0" err="1">
                <a:latin typeface="+mn-lt"/>
              </a:rPr>
              <a:t>Zookeys</a:t>
            </a:r>
            <a:r>
              <a:rPr lang="en-US" sz="2600" dirty="0">
                <a:latin typeface="+mn-lt"/>
              </a:rPr>
              <a:t>, Nature Communications, PLOS, Scientific Reports, </a:t>
            </a:r>
            <a:r>
              <a:rPr lang="en-US" sz="2600" dirty="0" err="1">
                <a:latin typeface="+mn-lt"/>
              </a:rPr>
              <a:t>Enviromental</a:t>
            </a:r>
            <a:r>
              <a:rPr lang="en-US" sz="2600" dirty="0">
                <a:latin typeface="+mn-lt"/>
              </a:rPr>
              <a:t> Research Letters </a:t>
            </a:r>
            <a:r>
              <a:rPr lang="ru-RU" sz="2600" dirty="0">
                <a:latin typeface="+mn-lt"/>
              </a:rPr>
              <a:t>и др.</a:t>
            </a:r>
            <a:endParaRPr lang="ru-RU" sz="2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3754" y="3320332"/>
            <a:ext cx="2444049" cy="32328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181" y="3320332"/>
            <a:ext cx="2467838" cy="32328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2377" y="3320332"/>
            <a:ext cx="2412823" cy="32328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6561" y="3310306"/>
            <a:ext cx="2424651" cy="32328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525918"/>
            <a:ext cx="2199688" cy="33157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l="20834" t="20370" r="65834" b="12222"/>
          <a:stretch/>
        </p:blipFill>
        <p:spPr>
          <a:xfrm>
            <a:off x="9689917" y="1383060"/>
            <a:ext cx="2518787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5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2083" t="16667" r="61667" b="16667"/>
          <a:stretch/>
        </p:blipFill>
        <p:spPr>
          <a:xfrm>
            <a:off x="2133600" y="152400"/>
            <a:ext cx="896112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2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10820400" cy="762000"/>
          </a:xfrm>
        </p:spPr>
        <p:txBody>
          <a:bodyPr/>
          <a:lstStyle/>
          <a:p>
            <a:r>
              <a:rPr lang="ru-RU" sz="2400" b="1" dirty="0">
                <a:effectLst/>
              </a:rPr>
              <a:t>С</a:t>
            </a:r>
            <a:r>
              <a:rPr lang="ru-RU" sz="2400" b="1" dirty="0" smtClean="0">
                <a:effectLst/>
              </a:rPr>
              <a:t>редства </a:t>
            </a:r>
            <a:r>
              <a:rPr lang="ru-RU" sz="2400" b="1" dirty="0">
                <a:effectLst/>
              </a:rPr>
              <a:t>на развитие научного издания </a:t>
            </a:r>
            <a:r>
              <a:rPr lang="ru-RU" sz="2400" b="1" dirty="0" smtClean="0">
                <a:effectLst/>
              </a:rPr>
              <a:t>САФУ</a:t>
            </a:r>
            <a:br>
              <a:rPr lang="ru-RU" sz="2400" b="1" dirty="0" smtClean="0">
                <a:effectLst/>
              </a:rPr>
            </a:br>
            <a:r>
              <a:rPr lang="ru-RU" sz="2400" b="1" dirty="0" smtClean="0">
                <a:effectLst/>
              </a:rPr>
              <a:t>«Arctic </a:t>
            </a:r>
            <a:r>
              <a:rPr lang="ru-RU" sz="2400" b="1" dirty="0">
                <a:effectLst/>
              </a:rPr>
              <a:t>Environmental Research»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81E2B56D-39AA-4FFA-A88F-B9ABC587EFA9}" type="slidenum">
              <a:rPr lang="ru-RU" altLang="ru-RU" smtClean="0"/>
              <a:pPr lvl="1">
                <a:defRPr/>
              </a:pPr>
              <a:t>20</a:t>
            </a:fld>
            <a:endParaRPr lang="ru-RU" altLang="ru-RU">
              <a:latin typeface="+mn-lt"/>
            </a:endParaRPr>
          </a:p>
        </p:txBody>
      </p:sp>
      <p:pic>
        <p:nvPicPr>
          <p:cNvPr id="5122" name="Picture 2" descr="C:\Users\y.kudryashov\AppData\Local\Microsoft\Windows\Temporary Internet Files\Content.Outlook\DHW8AN01\1-2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37739"/>
            <a:ext cx="3657600" cy="548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y.kudryashov\AppData\Local\Microsoft\Windows\Temporary Internet Files\Content.Outlook\DHW8AN01\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05542"/>
            <a:ext cx="4116494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15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10972800" cy="762000"/>
          </a:xfrm>
        </p:spPr>
        <p:txBody>
          <a:bodyPr/>
          <a:lstStyle/>
          <a:p>
            <a:r>
              <a:rPr lang="ru-RU" sz="2400" b="1" dirty="0" smtClean="0">
                <a:effectLst/>
              </a:rPr>
              <a:t>Публикация аналитических отчётов Университета Арктики и </a:t>
            </a:r>
            <a:r>
              <a:rPr lang="en-US" sz="2400" b="1" dirty="0" smtClean="0">
                <a:effectLst/>
              </a:rPr>
              <a:t>Digital Science</a:t>
            </a:r>
            <a:endParaRPr lang="ru-RU" sz="2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81E2B56D-39AA-4FFA-A88F-B9ABC587EFA9}" type="slidenum">
              <a:rPr lang="ru-RU" altLang="ru-RU" smtClean="0"/>
              <a:pPr lvl="1">
                <a:defRPr/>
              </a:pPr>
              <a:t>21</a:t>
            </a:fld>
            <a:endParaRPr lang="ru-RU" altLang="ru-RU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988" y="1031875"/>
            <a:ext cx="7972012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8600" y="1386274"/>
            <a:ext cx="3886200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ru-RU" sz="2000" dirty="0">
                <a:solidFill>
                  <a:srgbClr val="0070C0"/>
                </a:solidFill>
              </a:rPr>
              <a:t>«Международные исследования Арктики: анализ глобальных тенденций в области финансирования</a:t>
            </a:r>
            <a:r>
              <a:rPr lang="ru-RU" sz="2000" dirty="0" smtClean="0">
                <a:solidFill>
                  <a:srgbClr val="0070C0"/>
                </a:solidFill>
              </a:rPr>
              <a:t>»</a:t>
            </a:r>
            <a:endParaRPr lang="ru-RU" sz="2000" dirty="0">
              <a:solidFill>
                <a:srgbClr val="0070C0"/>
              </a:solidFill>
            </a:endParaRP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ru-RU" sz="2000" dirty="0">
                <a:solidFill>
                  <a:srgbClr val="0070C0"/>
                </a:solidFill>
              </a:rPr>
              <a:t>«Публикации арктических </a:t>
            </a:r>
            <a:r>
              <a:rPr lang="ru-RU" sz="2000" dirty="0" err="1">
                <a:solidFill>
                  <a:srgbClr val="0070C0"/>
                </a:solidFill>
              </a:rPr>
              <a:t>исследованиий</a:t>
            </a:r>
            <a:r>
              <a:rPr lang="ru-RU" sz="2000" dirty="0">
                <a:solidFill>
                  <a:srgbClr val="0070C0"/>
                </a:solidFill>
              </a:rPr>
              <a:t>. Анализ тенденций развития науки с использованием Российского индекса научного цитирования» 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ru-RU" sz="2000" dirty="0">
                <a:solidFill>
                  <a:srgbClr val="0070C0"/>
                </a:solidFill>
              </a:rPr>
              <a:t>«</a:t>
            </a:r>
            <a:r>
              <a:rPr lang="ru-RU" sz="2000" dirty="0" err="1">
                <a:solidFill>
                  <a:srgbClr val="0070C0"/>
                </a:solidFill>
              </a:rPr>
              <a:t>Альтметрики</a:t>
            </a:r>
            <a:r>
              <a:rPr lang="ru-RU" sz="2000" dirty="0">
                <a:solidFill>
                  <a:srgbClr val="0070C0"/>
                </a:solidFill>
              </a:rPr>
              <a:t> исследований Арктики</a:t>
            </a:r>
            <a:r>
              <a:rPr lang="ru-RU" sz="2000" dirty="0" smtClean="0">
                <a:solidFill>
                  <a:srgbClr val="0070C0"/>
                </a:solidFill>
              </a:rPr>
              <a:t>»</a:t>
            </a:r>
            <a:endParaRPr lang="ru-RU" sz="2000" dirty="0">
              <a:solidFill>
                <a:srgbClr val="0070C0"/>
              </a:solidFill>
            </a:endParaRP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ru-RU" sz="2000" dirty="0">
                <a:solidFill>
                  <a:srgbClr val="0070C0"/>
                </a:solidFill>
              </a:rPr>
              <a:t>«Перспективы финансирования исследований в области климата</a:t>
            </a:r>
            <a:r>
              <a:rPr lang="ru-RU" sz="2000" dirty="0" smtClean="0">
                <a:solidFill>
                  <a:srgbClr val="0070C0"/>
                </a:solidFill>
              </a:rPr>
              <a:t>»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4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457200"/>
            <a:ext cx="10744200" cy="762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effectLst/>
              </a:rPr>
              <a:t>Беломорский </a:t>
            </a:r>
            <a:r>
              <a:rPr lang="ru-RU" sz="2800" b="1" dirty="0">
                <a:effectLst/>
              </a:rPr>
              <a:t>студенческий форум высших учебных </a:t>
            </a:r>
            <a:r>
              <a:rPr lang="ru-RU" sz="2800" b="1" dirty="0" smtClean="0">
                <a:effectLst/>
              </a:rPr>
              <a:t>заведений</a:t>
            </a:r>
            <a:r>
              <a:rPr lang="en-US" sz="2800" b="1" dirty="0" smtClean="0">
                <a:effectLst/>
              </a:rPr>
              <a:t> (</a:t>
            </a:r>
            <a:r>
              <a:rPr lang="ru-RU" sz="2800" b="1" dirty="0" smtClean="0">
                <a:effectLst/>
              </a:rPr>
              <a:t>2017, 2018 гг.)</a:t>
            </a:r>
            <a:endParaRPr lang="ru-RU" sz="2600" b="1" dirty="0">
              <a:effectLst/>
            </a:endParaRPr>
          </a:p>
        </p:txBody>
      </p:sp>
      <p:pic>
        <p:nvPicPr>
          <p:cNvPr id="2050" name="Picture 2" descr="D:\disk docs\Мои документы\Эндаумент\Правление\25 Беломорский студенческий форум\БСФ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0225"/>
            <a:ext cx="6054944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isk docs\Мои документы\Эндаумент\Правление\25 Беломорский студенческий форум\БСФ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246" y="1800225"/>
            <a:ext cx="6142754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78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10591800" cy="990600"/>
          </a:xfrm>
        </p:spPr>
        <p:txBody>
          <a:bodyPr/>
          <a:lstStyle/>
          <a:p>
            <a:r>
              <a:rPr lang="ru-RU" sz="2400" b="1" dirty="0" smtClean="0">
                <a:effectLst/>
              </a:rPr>
              <a:t>Организация интеллектуального </a:t>
            </a:r>
            <a:r>
              <a:rPr lang="ru-RU" sz="2400" b="1" dirty="0">
                <a:effectLst/>
              </a:rPr>
              <a:t>турнира САФУ «60 секунд</a:t>
            </a:r>
            <a:r>
              <a:rPr lang="ru-RU" sz="2400" b="1" dirty="0" smtClean="0">
                <a:effectLst/>
              </a:rPr>
              <a:t>» </a:t>
            </a:r>
            <a:r>
              <a:rPr lang="ru-RU" sz="2400" b="1" dirty="0">
                <a:effectLst/>
              </a:rPr>
              <a:t>среди учащихся </a:t>
            </a:r>
            <a:r>
              <a:rPr lang="ru-RU" sz="2400" b="1" dirty="0" smtClean="0">
                <a:effectLst/>
              </a:rPr>
              <a:t>10-11 </a:t>
            </a:r>
            <a:r>
              <a:rPr lang="ru-RU" sz="2400" b="1" dirty="0">
                <a:effectLst/>
              </a:rPr>
              <a:t>классов школ Архангельска, </a:t>
            </a:r>
            <a:r>
              <a:rPr lang="ru-RU" sz="2400" b="1" dirty="0" smtClean="0">
                <a:effectLst/>
              </a:rPr>
              <a:t>Северодвинска (130 чел. Апрель 2018 г.)</a:t>
            </a:r>
            <a:endParaRPr lang="ru-RU" sz="2400" b="1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81E2B56D-39AA-4FFA-A88F-B9ABC587EFA9}" type="slidenum">
              <a:rPr lang="ru-RU" altLang="ru-RU" smtClean="0"/>
              <a:pPr lvl="1">
                <a:defRPr/>
              </a:pPr>
              <a:t>23</a:t>
            </a:fld>
            <a:endParaRPr lang="ru-RU" altLang="ru-RU">
              <a:latin typeface="+mn-lt"/>
            </a:endParaRPr>
          </a:p>
        </p:txBody>
      </p:sp>
      <p:pic>
        <p:nvPicPr>
          <p:cNvPr id="12291" name="Picture 3" descr="D:\disk docs\Мои документы\Эндаумент\Правление\37 60 сек\22.04 Сафу\22.04 Сафу\IMG_25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057400"/>
            <a:ext cx="67437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disk docs\Мои документы\Эндаумент\Правление\37 60 сек\22.04 Сафу\22.04 Сафу\IMG_273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644" y="2057400"/>
            <a:ext cx="67437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28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8043495"/>
              </p:ext>
            </p:extLst>
          </p:nvPr>
        </p:nvGraphicFramePr>
        <p:xfrm>
          <a:off x="304800" y="1600200"/>
          <a:ext cx="11658600" cy="48768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9807214">
                  <a:extLst>
                    <a:ext uri="{9D8B030D-6E8A-4147-A177-3AD203B41FA5}">
                      <a16:colId xmlns:a16="http://schemas.microsoft.com/office/drawing/2014/main" val="1875005863"/>
                    </a:ext>
                  </a:extLst>
                </a:gridCol>
                <a:gridCol w="1851386">
                  <a:extLst>
                    <a:ext uri="{9D8B030D-6E8A-4147-A177-3AD203B41FA5}">
                      <a16:colId xmlns:a16="http://schemas.microsoft.com/office/drawing/2014/main" val="630099094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Агентство по развитию Соловецкого архипелага Архангельской области. Организация и проведение Летней школы САФУ «Комплексное развитие территории с уникальным природным и историко-культурным наследием на примере Соловецкого архипелага»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1 203 763,00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6947616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Грант губернатора Архангельской области на реализацию проектов в сфере культуры и искусства на создание документального фильма Поморский путь Натальи </a:t>
                      </a:r>
                      <a:r>
                        <a:rPr lang="ru-RU" sz="1800" dirty="0" err="1">
                          <a:effectLst/>
                        </a:rPr>
                        <a:t>Дранниковой</a:t>
                      </a:r>
                      <a:r>
                        <a:rPr lang="ru-RU" sz="1800" dirty="0">
                          <a:effectLst/>
                        </a:rPr>
                        <a:t>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415 960,99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634388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Фонд президентских грантов. Организация и проведение Летней школы естественнонаучного и технического направлений для учащихся 5-8 классов «Учись, твори, общайся!»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492 441,20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0817733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Грант Объединенной судостроительной корпорации для проведения Чемпионата ОСК по стандартам </a:t>
                      </a:r>
                      <a:r>
                        <a:rPr lang="ru-RU" sz="1800" dirty="0" err="1">
                          <a:effectLst/>
                        </a:rPr>
                        <a:t>WorldSkills</a:t>
                      </a:r>
                      <a:r>
                        <a:rPr lang="ru-RU" sz="1800" dirty="0">
                          <a:effectLst/>
                        </a:rPr>
                        <a:t> в филиале САФУ в </a:t>
                      </a:r>
                      <a:r>
                        <a:rPr lang="ru-RU" sz="1800" dirty="0" err="1">
                          <a:effectLst/>
                        </a:rPr>
                        <a:t>г.Северодвинске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10 540 428,55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70855354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81E2B56D-39AA-4FFA-A88F-B9ABC587EFA9}" type="slidenum">
              <a:rPr lang="ru-RU" altLang="ru-RU" smtClean="0"/>
              <a:pPr lvl="1">
                <a:defRPr/>
              </a:pPr>
              <a:t>24</a:t>
            </a:fld>
            <a:endParaRPr lang="ru-RU" altLang="ru-RU">
              <a:latin typeface="+mn-lt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676400" y="304800"/>
            <a:ext cx="10134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Кроме того, Некоммерческая организация «Фонд развития САФУ имени 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М.В.Ломоносова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» получала гранты для проведения мероприятий с участием и в интересах университета: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93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7800" y="381000"/>
            <a:ext cx="10439400" cy="5943600"/>
          </a:xfrm>
        </p:spPr>
        <p:txBody>
          <a:bodyPr/>
          <a:lstStyle/>
          <a:p>
            <a:pPr marL="0" indent="0">
              <a:buNone/>
            </a:pPr>
            <a:endParaRPr lang="ru-RU" sz="3000" dirty="0">
              <a:latin typeface="+mj-lt"/>
            </a:endParaRPr>
          </a:p>
          <a:p>
            <a:pPr marL="0" indent="0">
              <a:buNone/>
            </a:pPr>
            <a:endParaRPr lang="ru-RU" sz="3000" dirty="0">
              <a:latin typeface="+mj-lt"/>
            </a:endParaRPr>
          </a:p>
          <a:p>
            <a:pPr marL="0" indent="0">
              <a:buNone/>
            </a:pPr>
            <a:r>
              <a:rPr lang="ru-RU" sz="36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</a:t>
            </a:r>
            <a:r>
              <a:rPr lang="ru-RU" sz="36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201</a:t>
            </a:r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7</a:t>
            </a:r>
            <a:r>
              <a:rPr lang="ru-RU" sz="36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-19 </a:t>
            </a:r>
            <a:r>
              <a:rPr lang="ru-RU" sz="36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гг. Фонд профинансировал </a:t>
            </a: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7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</a:t>
            </a:r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проекта </a:t>
            </a:r>
            <a:r>
              <a:rPr lang="ru-RU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САФУ в общей сложности на 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67,97</a:t>
            </a:r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млн.руб</a:t>
            </a:r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</a:p>
          <a:p>
            <a:pPr marL="0" indent="0">
              <a:buNone/>
            </a:pPr>
            <a:endParaRPr lang="ru-RU" sz="3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Количество жертвователей Фонда - 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60</a:t>
            </a:r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чел. и 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 </a:t>
            </a:r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предприятия</a:t>
            </a:r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ru-RU" sz="3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597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2083" t="16667" r="61667" b="16667"/>
          <a:stretch/>
        </p:blipFill>
        <p:spPr>
          <a:xfrm>
            <a:off x="2133600" y="152400"/>
            <a:ext cx="896112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9372600" cy="76200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effectLst/>
              </a:rPr>
              <a:t>Основные направления расходования средств Фонда в </a:t>
            </a:r>
            <a:r>
              <a:rPr lang="ru-RU" sz="3200" b="1" dirty="0" smtClean="0">
                <a:effectLst/>
              </a:rPr>
              <a:t>201</a:t>
            </a:r>
            <a:r>
              <a:rPr lang="en-US" sz="3200" b="1" dirty="0" smtClean="0">
                <a:effectLst/>
              </a:rPr>
              <a:t>7</a:t>
            </a:r>
            <a:r>
              <a:rPr lang="ru-RU" sz="3200" b="1" dirty="0" smtClean="0">
                <a:effectLst/>
              </a:rPr>
              <a:t>-2020 </a:t>
            </a:r>
            <a:r>
              <a:rPr lang="ru-RU" sz="3200" b="1" dirty="0">
                <a:effectLst/>
              </a:rPr>
              <a:t>гг.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6400" y="1981200"/>
            <a:ext cx="9601200" cy="381000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j-lt"/>
              </a:rPr>
              <a:t>Поддержка </a:t>
            </a:r>
            <a:r>
              <a:rPr lang="ru-RU" sz="24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академической мобильности </a:t>
            </a:r>
            <a:r>
              <a:rPr lang="ru-RU" sz="2400" dirty="0">
                <a:latin typeface="+mj-lt"/>
              </a:rPr>
              <a:t>обучающихся и НПР</a:t>
            </a:r>
          </a:p>
          <a:p>
            <a:r>
              <a:rPr lang="ru-RU" sz="2400" dirty="0">
                <a:latin typeface="+mj-lt"/>
              </a:rPr>
              <a:t>Привлечение </a:t>
            </a:r>
            <a:r>
              <a:rPr lang="ru-RU" sz="24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видных ученых </a:t>
            </a:r>
            <a:r>
              <a:rPr lang="ru-RU" sz="2400" dirty="0">
                <a:latin typeface="+mj-lt"/>
              </a:rPr>
              <a:t>для работы в университете</a:t>
            </a:r>
          </a:p>
          <a:p>
            <a:r>
              <a:rPr lang="ru-RU" sz="2400" dirty="0">
                <a:latin typeface="+mj-lt"/>
              </a:rPr>
              <a:t>Развитие </a:t>
            </a:r>
            <a:r>
              <a:rPr lang="ru-RU" sz="24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инфраструктуры и материально-технической базы</a:t>
            </a:r>
            <a:r>
              <a:rPr lang="ru-RU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2400" dirty="0">
                <a:latin typeface="+mj-lt"/>
              </a:rPr>
              <a:t>университета</a:t>
            </a:r>
          </a:p>
          <a:p>
            <a:r>
              <a:rPr lang="ru-RU" sz="2400" dirty="0">
                <a:latin typeface="+mj-lt"/>
              </a:rPr>
              <a:t>Развитие </a:t>
            </a:r>
            <a:r>
              <a:rPr lang="ru-RU" sz="24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кадрового потенциала</a:t>
            </a:r>
          </a:p>
          <a:p>
            <a:r>
              <a:rPr lang="ru-RU" sz="2400" dirty="0">
                <a:latin typeface="+mj-lt"/>
              </a:rPr>
              <a:t>Поддержка/стимулирование </a:t>
            </a:r>
            <a:r>
              <a:rPr lang="ru-RU" sz="24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публикационной активности </a:t>
            </a:r>
            <a:r>
              <a:rPr lang="ru-RU" sz="2400" dirty="0">
                <a:latin typeface="+mj-lt"/>
              </a:rPr>
              <a:t>сотрудников и обучающихся</a:t>
            </a:r>
          </a:p>
          <a:p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618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10972800" cy="762000"/>
          </a:xfrm>
        </p:spPr>
        <p:txBody>
          <a:bodyPr>
            <a:normAutofit fontScale="90000"/>
          </a:bodyPr>
          <a:lstStyle/>
          <a:p>
            <a:r>
              <a:rPr lang="ru-RU" dirty="0"/>
              <a:t>Фонд </a:t>
            </a:r>
            <a:r>
              <a:rPr lang="ru-RU" dirty="0" smtClean="0"/>
              <a:t>развития</a:t>
            </a:r>
            <a:br>
              <a:rPr lang="ru-RU" dirty="0" smtClean="0"/>
            </a:br>
            <a:r>
              <a:rPr lang="ru-RU" dirty="0" smtClean="0"/>
              <a:t>САФУ имени М.В.Ломоносова</a:t>
            </a:r>
            <a:r>
              <a:rPr lang="en-US" dirty="0" smtClean="0"/>
              <a:t> 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5800812"/>
              </p:ext>
            </p:extLst>
          </p:nvPr>
        </p:nvGraphicFramePr>
        <p:xfrm>
          <a:off x="228600" y="1219200"/>
          <a:ext cx="11811001" cy="527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7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8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2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2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9731">
                <a:tc>
                  <a:txBody>
                    <a:bodyPr/>
                    <a:lstStyle/>
                    <a:p>
                      <a:endParaRPr lang="ru-RU" dirty="0">
                        <a:latin typeface="+mj-lt"/>
                      </a:endParaRPr>
                    </a:p>
                    <a:p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+mj-lt"/>
                        </a:rPr>
                        <a:t>Пожертвования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>
                          <a:latin typeface="+mj-lt"/>
                        </a:rPr>
                        <a:t>Уставная деятельность</a:t>
                      </a:r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+mj-lt"/>
                        </a:rPr>
                        <a:t>Доход от управления ЦК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709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60 310 000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42 940</a:t>
                      </a:r>
                      <a:endParaRPr lang="ru-RU" sz="3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91 933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0709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30 </a:t>
                      </a:r>
                      <a:r>
                        <a:rPr lang="ru-RU" sz="3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341 </a:t>
                      </a:r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906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914 845</a:t>
                      </a:r>
                      <a:endParaRPr lang="ru-RU" sz="3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5 067 493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709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1 </a:t>
                      </a:r>
                      <a:r>
                        <a:rPr lang="ru-RU" sz="3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137 570</a:t>
                      </a:r>
                      <a:endParaRPr lang="ru-RU" sz="3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2 999 925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0709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30 000 000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620 817</a:t>
                      </a:r>
                      <a:endParaRPr lang="ru-RU" sz="3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17 097 177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0709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30 000 000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3</a:t>
                      </a:r>
                      <a:r>
                        <a:rPr lang="ru-RU" sz="3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 948 467</a:t>
                      </a:r>
                      <a:endParaRPr lang="ru-RU" sz="3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12 486 466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0709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24 000 000</a:t>
                      </a:r>
                      <a:endParaRPr lang="ru-RU" sz="3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29</a:t>
                      </a:r>
                      <a:r>
                        <a:rPr lang="ru-RU" sz="3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 718 910</a:t>
                      </a:r>
                      <a:endParaRPr lang="ru-RU" sz="3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16 664 700</a:t>
                      </a:r>
                      <a:endParaRPr lang="ru-RU" sz="3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0709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2018</a:t>
                      </a:r>
                      <a:endParaRPr lang="ru-RU" sz="3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0" i="0" u="none" strike="noStrike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Georgia" panose="02040502050405020303" pitchFamily="18" charset="0"/>
                        </a:rPr>
                        <a:t>36 037 </a:t>
                      </a:r>
                      <a:r>
                        <a:rPr lang="ru-RU" sz="3200" b="0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Georgia" panose="02040502050405020303" pitchFamily="18" charset="0"/>
                        </a:rPr>
                        <a:t>183</a:t>
                      </a:r>
                      <a:endParaRPr lang="ru-RU" sz="3200" b="0" i="0" u="none" strike="noStrike" baseline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30 286 420</a:t>
                      </a:r>
                      <a:endParaRPr lang="ru-RU" sz="3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10 555 790</a:t>
                      </a:r>
                      <a:endParaRPr lang="ru-RU" sz="3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0709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2019</a:t>
                      </a:r>
                      <a:endParaRPr lang="ru-RU" sz="3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>
                        <a:solidFill>
                          <a:schemeClr val="tx2">
                            <a:lumMod val="75000"/>
                          </a:schemeClr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1 301 711</a:t>
                      </a:r>
                      <a:endParaRPr lang="ru-RU" sz="3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633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271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1060958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effectLst/>
              </a:rPr>
              <a:t>Организация </a:t>
            </a:r>
            <a:r>
              <a:rPr lang="ru-RU" sz="2400" b="1" dirty="0">
                <a:effectLst/>
              </a:rPr>
              <a:t>и </a:t>
            </a:r>
            <a:r>
              <a:rPr lang="ru-RU" sz="2400" b="1" dirty="0" smtClean="0">
                <a:effectLst/>
              </a:rPr>
              <a:t>проведение </a:t>
            </a:r>
            <a:r>
              <a:rPr lang="ru-RU" sz="2400" b="1" dirty="0">
                <a:effectLst/>
              </a:rPr>
              <a:t>университетского отборочного чемпионата </a:t>
            </a:r>
            <a:r>
              <a:rPr lang="ru-RU" sz="2400" b="1" dirty="0" smtClean="0">
                <a:effectLst/>
              </a:rPr>
              <a:t>по </a:t>
            </a:r>
            <a:r>
              <a:rPr lang="ru-RU" sz="2400" b="1" dirty="0">
                <a:effectLst/>
              </a:rPr>
              <a:t>стандартам </a:t>
            </a:r>
            <a:r>
              <a:rPr lang="en-US" sz="2400" b="1" dirty="0" err="1" smtClean="0">
                <a:effectLst/>
              </a:rPr>
              <a:t>WorldSkills</a:t>
            </a:r>
            <a:r>
              <a:rPr lang="ru-RU" sz="2400" b="1" dirty="0" smtClean="0">
                <a:effectLst/>
              </a:rPr>
              <a:t>. 2017-2019 гг. </a:t>
            </a:r>
            <a:endParaRPr lang="ru-RU" sz="2400" b="1" dirty="0">
              <a:effectLst/>
            </a:endParaRPr>
          </a:p>
        </p:txBody>
      </p:sp>
      <p:pic>
        <p:nvPicPr>
          <p:cNvPr id="5" name="Рисунок 4" descr="https://narfu.ru/upload/iblock/e1e/IMG_094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115" y="4038600"/>
            <a:ext cx="3347085" cy="223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narfu.ru/upload/iblock/83a/IMG_081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020" y="1447800"/>
            <a:ext cx="3141980" cy="219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narfu.ru/upload/iblock/fa9/IMG_051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195"/>
            <a:ext cx="3429000" cy="2503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narfu.ru/upload/iblock/9e9/IMG_4410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370" y="3903345"/>
            <a:ext cx="3516630" cy="2345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В САФУ прошел первый день отборочного тура чемпионата WorldSkills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3379470" cy="2249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W:\EduDevelopment\!!!УАР\!Разработка\WorldSkills\Таблички указатели\WS_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858672"/>
            <a:ext cx="5410200" cy="1875128"/>
          </a:xfrm>
          <a:prstGeom prst="rect">
            <a:avLst/>
          </a:prstGeom>
          <a:noFill/>
          <a:ln>
            <a:solidFill>
              <a:srgbClr val="0070C0"/>
            </a:solidFill>
          </a:ln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5535" y="3733801"/>
            <a:ext cx="7856465" cy="253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9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3800" y="228600"/>
            <a:ext cx="10972800" cy="762000"/>
          </a:xfrm>
        </p:spPr>
        <p:txBody>
          <a:bodyPr/>
          <a:lstStyle/>
          <a:p>
            <a:r>
              <a:rPr lang="ru-RU" sz="3200" dirty="0"/>
              <a:t>Организация и проведение Гайдаровских чтений «Цифровые технологии в управлении регионом». 2018.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81E2B56D-39AA-4FFA-A88F-B9ABC587EFA9}" type="slidenum">
              <a:rPr lang="ru-RU" altLang="ru-RU" smtClean="0"/>
              <a:pPr lvl="1">
                <a:defRPr/>
              </a:pPr>
              <a:t>6</a:t>
            </a:fld>
            <a:endParaRPr lang="ru-RU" altLang="ru-RU">
              <a:latin typeface="+mn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1476375"/>
            <a:ext cx="7620000" cy="507682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890" y="1476375"/>
            <a:ext cx="7620000" cy="5076825"/>
          </a:xfrm>
        </p:spPr>
      </p:pic>
    </p:spTree>
    <p:extLst>
      <p:ext uri="{BB962C8B-B14F-4D97-AF65-F5344CB8AC3E}">
        <p14:creationId xmlns:p14="http://schemas.microsoft.com/office/powerpoint/2010/main" val="322209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1353800" cy="762000"/>
          </a:xfrm>
        </p:spPr>
        <p:txBody>
          <a:bodyPr/>
          <a:lstStyle/>
          <a:p>
            <a:r>
              <a:rPr lang="ru-RU" sz="2800" dirty="0"/>
              <a:t>Создание документального фильма о САФУ для проекта </a:t>
            </a:r>
            <a:r>
              <a:rPr lang="ru-RU" sz="2800" dirty="0" err="1"/>
              <a:t>А.Караулова</a:t>
            </a:r>
            <a:r>
              <a:rPr lang="ru-RU" sz="2800" dirty="0"/>
              <a:t> «Неизвестная Россия». 2018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5870" y="1062544"/>
            <a:ext cx="10307930" cy="549065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81E2B56D-39AA-4FFA-A88F-B9ABC587EFA9}" type="slidenum">
              <a:rPr lang="ru-RU" altLang="ru-RU" smtClean="0"/>
              <a:pPr lvl="1">
                <a:defRPr/>
              </a:pPr>
              <a:t>7</a:t>
            </a:fld>
            <a:endParaRPr lang="ru-RU" altLang="ru-R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530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371600"/>
            <a:ext cx="5638800" cy="37555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880963"/>
            <a:ext cx="5511800" cy="36722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10515600" cy="1484784"/>
          </a:xfrm>
        </p:spPr>
        <p:txBody>
          <a:bodyPr>
            <a:noAutofit/>
          </a:bodyPr>
          <a:lstStyle/>
          <a:p>
            <a:r>
              <a:rPr lang="ru-RU" sz="2000" b="1" dirty="0">
                <a:effectLst/>
              </a:rPr>
              <a:t>Серия стратегических сессий «Стратегия развития </a:t>
            </a:r>
            <a:r>
              <a:rPr lang="ru-RU" sz="2000" b="1" dirty="0" smtClean="0">
                <a:effectLst/>
              </a:rPr>
              <a:t>САФУ: </a:t>
            </a:r>
            <a:r>
              <a:rPr lang="ru-RU" sz="2000" b="1" dirty="0">
                <a:effectLst/>
              </a:rPr>
              <a:t>Университет 3.0» (научный руководитель программы – профессор Московской школы управления СКОЛКОВО </a:t>
            </a:r>
            <a:r>
              <a:rPr lang="ru-RU" sz="2000" b="1" dirty="0" err="1" smtClean="0">
                <a:effectLst/>
              </a:rPr>
              <a:t>А.Е.Волков</a:t>
            </a:r>
            <a:r>
              <a:rPr lang="ru-RU" sz="2000" b="1" dirty="0">
                <a:effectLst/>
              </a:rPr>
              <a:t>). </a:t>
            </a:r>
            <a:r>
              <a:rPr lang="ru-RU" sz="2000" b="1" dirty="0" smtClean="0">
                <a:effectLst/>
              </a:rPr>
              <a:t>2017-2019 гг.</a:t>
            </a:r>
            <a:endParaRPr lang="ru-RU" sz="2000" b="1" dirty="0"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833" y="2044005"/>
            <a:ext cx="455216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0" indent="-3600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70C0"/>
                </a:solidFill>
              </a:rPr>
              <a:t>Новый рынок профессионалов </a:t>
            </a:r>
          </a:p>
          <a:p>
            <a:pPr marL="360000" lvl="0" indent="-3600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70C0"/>
                </a:solidFill>
              </a:rPr>
              <a:t>Образование для всех</a:t>
            </a:r>
          </a:p>
          <a:p>
            <a:pPr marL="360000" lvl="0" indent="-3600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70C0"/>
                </a:solidFill>
              </a:rPr>
              <a:t>Технологические инновации</a:t>
            </a:r>
          </a:p>
          <a:p>
            <a:pPr marL="360000" lvl="0" indent="-3600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70C0"/>
                </a:solidFill>
              </a:rPr>
              <a:t>Социальные инновации</a:t>
            </a:r>
          </a:p>
          <a:p>
            <a:pPr marL="360000" lvl="0" indent="-3600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70C0"/>
                </a:solidFill>
              </a:rPr>
              <a:t>Цифровая экономика</a:t>
            </a:r>
          </a:p>
          <a:p>
            <a:pPr marL="360000" lvl="0" indent="-3600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70C0"/>
                </a:solidFill>
              </a:rPr>
              <a:t>Человек в цифровом мире</a:t>
            </a:r>
          </a:p>
        </p:txBody>
      </p:sp>
    </p:spTree>
    <p:extLst>
      <p:ext uri="{BB962C8B-B14F-4D97-AF65-F5344CB8AC3E}">
        <p14:creationId xmlns:p14="http://schemas.microsoft.com/office/powerpoint/2010/main" val="212058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135" y="1295400"/>
            <a:ext cx="7955318" cy="530225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3842" y="152400"/>
            <a:ext cx="10329558" cy="9906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ru-RU" sz="2400" b="1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Участие сотрудников САФУ в образовательных </a:t>
            </a:r>
            <a:r>
              <a:rPr lang="ru-RU" sz="2400" b="1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программах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«Школа ректоров»</a:t>
            </a:r>
            <a:r>
              <a:rPr lang="ru-RU" sz="2400" b="1" dirty="0" smtClean="0">
                <a:solidFill>
                  <a:srgbClr val="0070C0"/>
                </a:solidFill>
                <a:latin typeface="+mn-lt"/>
              </a:rPr>
              <a:t>. </a:t>
            </a:r>
            <a:r>
              <a:rPr lang="ru-RU" sz="2400" b="1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2017-18 гг.</a:t>
            </a:r>
            <a:endParaRPr lang="ru-RU" sz="2400" b="1" dirty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6146" name="Picture 2" descr="D:\disk docs\Мои документы\Эндаумент\Правление\28 Сколково 2018\39992844685_09ca3d0d45_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7947167" cy="530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37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435b48ede2fe9b8c35f72a22cad155e85e26aa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Georgia"/>
        <a:ea typeface="Helvetica Light"/>
        <a:cs typeface="Helvetica Light"/>
      </a:majorFont>
      <a:minorFont>
        <a:latin typeface="Times New Roman"/>
        <a:ea typeface="Helvetica Light"/>
        <a:cs typeface="Helvetica Light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8396</TotalTime>
  <Words>630</Words>
  <Application>Microsoft Office PowerPoint</Application>
  <PresentationFormat>Широкоэкранный</PresentationFormat>
  <Paragraphs>129</Paragraphs>
  <Slides>26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Georgia</vt:lpstr>
      <vt:lpstr>Helvetica Light</vt:lpstr>
      <vt:lpstr>Tahoma</vt:lpstr>
      <vt:lpstr>Times New Roman</vt:lpstr>
      <vt:lpstr>Тема Office</vt:lpstr>
      <vt:lpstr>Презентация PowerPoint</vt:lpstr>
      <vt:lpstr>Презентация PowerPoint</vt:lpstr>
      <vt:lpstr>Основные направления расходования средств Фонда в 2017-2020 гг.</vt:lpstr>
      <vt:lpstr>Фонд развития САФУ имени М.В.Ломоносова </vt:lpstr>
      <vt:lpstr>Организация и проведение университетского отборочного чемпионата по стандартам WorldSkills. 2017-2019 гг. </vt:lpstr>
      <vt:lpstr>Организация и проведение Гайдаровских чтений «Цифровые технологии в управлении регионом». 2018.</vt:lpstr>
      <vt:lpstr>Создание документального фильма о САФУ для проекта А.Караулова «Неизвестная Россия». 2018</vt:lpstr>
      <vt:lpstr>Серия стратегических сессий «Стратегия развития САФУ: Университет 3.0» (научный руководитель программы – профессор Московской школы управления СКОЛКОВО А.Е.Волков). 2017-2019 гг.</vt:lpstr>
      <vt:lpstr>Презентация PowerPoint</vt:lpstr>
      <vt:lpstr>Оборудование химических лабораторий для проведения заключительного этапа Всероссийской олимпиады по химии. Более 300 участников (январь 2018 г.)</vt:lpstr>
      <vt:lpstr>Создание лаборатории перспективных биоматериалов и лаборатории молекулярной экологии и филогенетики. 2017-18 гг.</vt:lpstr>
      <vt:lpstr> Разработка проектной документации и установка  системы приточно-вытяжной вентиляции в лаборатории арктического биомониторинга</vt:lpstr>
      <vt:lpstr>Аккредитация лаборатории арктического биомониторинга. Приобретение материалов для исследования оценки и прогнозирования рисков вредного воздействия на организм человека, связанных с переносом и распространением опасных загрязняющих веществ биологическими путями. </vt:lpstr>
      <vt:lpstr>Стадион «Буревестник»: Устройство прыжковой ямы и установка тренажеров. Изготовление вывесок на стадион. Приобретение футбольных ворот и модульных зданий. 2017, 2018 гг.</vt:lpstr>
      <vt:lpstr>Создание технопарка - результат деятельности университета в рамках проекта «Вузы как центры пространства создания инноваций»</vt:lpstr>
      <vt:lpstr>Презентация PowerPoint</vt:lpstr>
      <vt:lpstr>Создание и оборудование Дома физики </vt:lpstr>
      <vt:lpstr>Создание и оборудование Музея природы Арктики</vt:lpstr>
      <vt:lpstr>Презентация PowerPoint</vt:lpstr>
      <vt:lpstr>Средства на развитие научного издания САФУ «Arctic Environmental Research»</vt:lpstr>
      <vt:lpstr>Публикация аналитических отчётов Университета Арктики и Digital Science</vt:lpstr>
      <vt:lpstr>Беломорский студенческий форум высших учебных заведений (2017, 2018 гг.)</vt:lpstr>
      <vt:lpstr>Организация интеллектуального турнира САФУ «60 секунд» среди учащихся 10-11 классов школ Архангельска, Северодвинска (130 чел. Апрель 2018 г.)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Рябченко Сергей Васильевич</dc:creator>
  <cp:lastModifiedBy>Кудряшов Юрий Владимирович</cp:lastModifiedBy>
  <cp:revision>678</cp:revision>
  <cp:lastPrinted>2019-05-30T06:09:42Z</cp:lastPrinted>
  <dcterms:created xsi:type="dcterms:W3CDTF">1601-01-01T00:00:00Z</dcterms:created>
  <dcterms:modified xsi:type="dcterms:W3CDTF">2019-11-26T11:53:12Z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