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9" r:id="rId1"/>
  </p:sldMasterIdLst>
  <p:notesMasterIdLst>
    <p:notesMasterId r:id="rId27"/>
  </p:notesMasterIdLst>
  <p:sldIdLst>
    <p:sldId id="296" r:id="rId2"/>
    <p:sldId id="259" r:id="rId3"/>
    <p:sldId id="288" r:id="rId4"/>
    <p:sldId id="260" r:id="rId5"/>
    <p:sldId id="265" r:id="rId6"/>
    <p:sldId id="278" r:id="rId7"/>
    <p:sldId id="293" r:id="rId8"/>
    <p:sldId id="262" r:id="rId9"/>
    <p:sldId id="267" r:id="rId10"/>
    <p:sldId id="268" r:id="rId11"/>
    <p:sldId id="269" r:id="rId12"/>
    <p:sldId id="289" r:id="rId13"/>
    <p:sldId id="294" r:id="rId14"/>
    <p:sldId id="266" r:id="rId15"/>
    <p:sldId id="282" r:id="rId16"/>
    <p:sldId id="271" r:id="rId17"/>
    <p:sldId id="264" r:id="rId18"/>
    <p:sldId id="290" r:id="rId19"/>
    <p:sldId id="291" r:id="rId20"/>
    <p:sldId id="280" r:id="rId21"/>
    <p:sldId id="295" r:id="rId22"/>
    <p:sldId id="292" r:id="rId23"/>
    <p:sldId id="285" r:id="rId24"/>
    <p:sldId id="275" r:id="rId25"/>
    <p:sldId id="287" r:id="rId26"/>
  </p:sldIdLst>
  <p:sldSz cx="12192000" cy="6858000"/>
  <p:notesSz cx="6858000" cy="9144000"/>
  <p:custDataLst>
    <p:tags r:id="rId28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9ADB"/>
    <a:srgbClr val="F3FDFF"/>
    <a:srgbClr val="A1B5F5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74627" autoAdjust="0"/>
  </p:normalViewPr>
  <p:slideViewPr>
    <p:cSldViewPr>
      <p:cViewPr varScale="1">
        <p:scale>
          <a:sx n="78" d="100"/>
          <a:sy n="78" d="100"/>
        </p:scale>
        <p:origin x="24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13A2129-7279-4754-9CFA-446E2051C917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4D4CEF5-C467-4647-BB2D-3D5F2C9BD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511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8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9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5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ru-RU" dirty="0"/>
              <a:t>Цель проекта: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- получение обучающимися опыта проектной работы по комплексному развитию территории с уникальным природным и историко-культурным наследием;</a:t>
            </a:r>
          </a:p>
          <a:p>
            <a:pPr marL="171450" indent="-171450" algn="l" eaLnBrk="1" hangingPunct="1">
              <a:buFontTx/>
              <a:buChar char="-"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разработка предложений по реализации стратегии развития Соловецкого архипелага. </a:t>
            </a:r>
          </a:p>
          <a:p>
            <a:pPr marL="0" indent="0" algn="l" eaLnBrk="1" hangingPunct="1">
              <a:buFontTx/>
              <a:buNone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Задачи: </a:t>
            </a:r>
          </a:p>
          <a:p>
            <a:pPr marL="342900" indent="-342900" algn="l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получение комплексных междисциплинарных знаний в области экологии, территориального развития, стратегического планирования,  сферы туризма и экономики впечатлений и др.</a:t>
            </a:r>
            <a:r>
              <a:rPr lang="ru-RU" sz="1200" baseline="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и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их практическое применение для решения социально-экономических задач, изучения историко-культурного и природного наследия Соловецких островов;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приобретение практических навыков проектной деятельности и работы в команде</a:t>
            </a:r>
          </a:p>
          <a:p>
            <a:pPr marL="0" indent="0" algn="l" eaLnBrk="1" hangingPunct="1">
              <a:buFontTx/>
              <a:buNone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Пример</a:t>
            </a:r>
            <a:r>
              <a:rPr lang="ru-RU" altLang="ru-RU" sz="1200" baseline="0" dirty="0">
                <a:solidFill>
                  <a:schemeClr val="tx2"/>
                </a:solidFill>
                <a:latin typeface="Georgia" pitchFamily="18" charset="0"/>
              </a:rPr>
              <a:t> – проектные предложения 2016 г.: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latin typeface="Georgia" pitchFamily="18" charset="0"/>
              </a:rPr>
              <a:t>Мониторинг антропогенной нагрузки на природную среду о. Большой Соловецкий Соловецкого архипелага</a:t>
            </a: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latin typeface="Georgia" pitchFamily="18" charset="0"/>
              </a:rPr>
              <a:t>Соловки как туристская </a:t>
            </a:r>
            <a:r>
              <a:rPr lang="ru-RU" altLang="ru-RU" sz="1200" dirty="0" err="1">
                <a:latin typeface="Georgia" pitchFamily="18" charset="0"/>
              </a:rPr>
              <a:t>дестинация</a:t>
            </a:r>
            <a:r>
              <a:rPr lang="ru-RU" altLang="ru-RU" sz="1200" dirty="0">
                <a:latin typeface="Georgia" pitchFamily="18" charset="0"/>
              </a:rPr>
              <a:t>: возможности, проблемы, перспективы</a:t>
            </a: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  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latin typeface="Georgia" pitchFamily="18" charset="0"/>
              </a:rPr>
              <a:t>Создание исторических </a:t>
            </a:r>
            <a:r>
              <a:rPr lang="ru-RU" altLang="ru-RU" sz="1200" dirty="0" err="1">
                <a:latin typeface="Georgia" pitchFamily="18" charset="0"/>
              </a:rPr>
              <a:t>квестов</a:t>
            </a:r>
            <a:r>
              <a:rPr lang="ru-RU" altLang="ru-RU" sz="1200" dirty="0">
                <a:latin typeface="Georgia" pitchFamily="18" charset="0"/>
              </a:rPr>
              <a:t> и приложений-</a:t>
            </a:r>
            <a:r>
              <a:rPr lang="ru-RU" altLang="ru-RU" sz="1200" dirty="0" err="1">
                <a:latin typeface="Georgia" pitchFamily="18" charset="0"/>
              </a:rPr>
              <a:t>квестов</a:t>
            </a:r>
            <a:r>
              <a:rPr lang="ru-RU" altLang="ru-RU" sz="1200" dirty="0">
                <a:latin typeface="Georgia" pitchFamily="18" charset="0"/>
              </a:rPr>
              <a:t> для мобильных устройств по истории Соловков</a:t>
            </a: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solidFill>
                  <a:schemeClr val="tx2"/>
                </a:solidFill>
                <a:latin typeface="Georgia" pitchFamily="18" charset="0"/>
              </a:rPr>
              <a:t>«</a:t>
            </a:r>
            <a:r>
              <a:rPr lang="ru-RU" altLang="ru-RU" sz="1200" dirty="0">
                <a:latin typeface="Georgia" pitchFamily="18" charset="0"/>
              </a:rPr>
              <a:t>Инфраструктура старых возможностей и новых ценностей»</a:t>
            </a:r>
            <a:endParaRPr lang="en-US" altLang="ru-RU" sz="1200" dirty="0">
              <a:latin typeface="Georgia" pitchFamily="18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1200" dirty="0">
                <a:latin typeface="Georgia" pitchFamily="18" charset="0"/>
              </a:rPr>
              <a:t>Лакуны Памяти: включение в публичное пространство </a:t>
            </a:r>
            <a:r>
              <a:rPr lang="ru-RU" altLang="ru-RU" sz="1200" dirty="0" err="1">
                <a:latin typeface="Georgia" pitchFamily="18" charset="0"/>
              </a:rPr>
              <a:t>неактулизированного</a:t>
            </a:r>
            <a:r>
              <a:rPr lang="ru-RU" altLang="ru-RU" sz="1200" dirty="0">
                <a:latin typeface="Georgia" pitchFamily="18" charset="0"/>
              </a:rPr>
              <a:t> прошлого Соловков</a:t>
            </a:r>
            <a:endParaRPr lang="en-US" altLang="ru-RU" sz="12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AF11-FFF9-47CD-9715-BD22F1FD3F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223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094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). В ходе программы проработан проект концептуальной модели САФУ как «Университета 3.0»; проведена серия консультаций по процессам реорганизации университета; подготовлены проекты основных политик САФУ (стратегическое развитие и трансформация университета, образовательная, научная, социальная).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6AF11-FFF9-47CD-9715-BD22F1FD3F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9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74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99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4CEF5-C467-4647-BB2D-3D5F2C9BD34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8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e.Chistikova\Desktop\всякоразно\МАКЕТЫ\cover_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1" y="0"/>
            <a:ext cx="122936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32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01C435F-29E6-4231-89D9-0D0A71CCF6CB}" type="slidenum">
              <a:rPr lang="ru-RU" altLang="ru-RU"/>
              <a:pPr lvl="1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39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260A418-4196-4C38-AE7A-4FBBEE4F3E1B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63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80E292A-CF96-4D9E-9C27-B0CF4601E8FE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251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1E2B56D-39AA-4FFA-A88F-B9ABC587EFA9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6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9E8B826-20D5-40A6-9117-7F1F2201776C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89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90234A2E-018C-4116-9D6D-AE1081EEF7C4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1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CADB11F-7A14-4F5E-AA14-487BCB03FD17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6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629401"/>
            <a:ext cx="1727200" cy="152399"/>
          </a:xfrm>
        </p:spPr>
        <p:txBody>
          <a:bodyPr/>
          <a:lstStyle>
            <a:lvl2pPr lvl="1" algn="r">
              <a:defRPr>
                <a:solidFill>
                  <a:schemeClr val="bg1"/>
                </a:solidFill>
              </a:defRPr>
            </a:lvl2pPr>
          </a:lstStyle>
          <a:p>
            <a:pPr lvl="1">
              <a:defRPr/>
            </a:pPr>
            <a:fld id="{32D632F2-0B6D-45A6-AEA8-37EC05FEE6B9}" type="slidenum">
              <a:rPr lang="ru-RU" altLang="ru-RU" smtClean="0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5023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C04559C-ED3E-4BA8-BE54-C3AE522055E9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09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06D1226-C162-4EFE-84F4-004BDF7CB13D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3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C8E3C8E-F7E6-42BF-9074-8C4120AD70E6}" type="slidenum">
              <a:rPr lang="ru-RU" altLang="ru-RU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30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8" name="Picture 3" descr="D:\мои документы\логотип-САФУ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152400"/>
            <a:ext cx="95249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56800" y="6629400"/>
            <a:ext cx="1727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lvl="1" algn="r">
              <a:defRPr sz="1200">
                <a:solidFill>
                  <a:schemeClr val="bg1"/>
                </a:solidFill>
              </a:defRPr>
            </a:lvl2pPr>
          </a:lstStyle>
          <a:p>
            <a:pPr lvl="1">
              <a:defRPr/>
            </a:pPr>
            <a:fld id="{C6F937A7-5651-4551-90B9-B81A03218D19}" type="slidenum">
              <a:rPr lang="ru-RU" altLang="ru-RU" smtClean="0"/>
              <a:pPr lvl="1">
                <a:defRPr/>
              </a:pPr>
              <a:t>‹#›</a:t>
            </a:fld>
            <a:endParaRPr lang="ru-RU" altLang="ru-RU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70C0"/>
          </a:solidFill>
          <a:latin typeface="Georgia" panose="02040502050405020303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31.jpe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C04559C-ED3E-4BA8-BE54-C3AE522055E9}" type="slidenum">
              <a:rPr lang="ru-RU" altLang="ru-RU" smtClean="0"/>
              <a:pPr lvl="1">
                <a:defRPr/>
              </a:pPr>
              <a:t>1</a:t>
            </a:fld>
            <a:endParaRPr lang="ru-RU" altLang="ru-RU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457200"/>
            <a:ext cx="11049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САФУ имени </a:t>
            </a:r>
            <a:r>
              <a:rPr lang="ru-RU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М.В.Ломоносова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2017-2018 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</a:t>
            </a:r>
          </a:p>
          <a:p>
            <a:pPr algn="ctr"/>
            <a:endParaRPr lang="ru-RU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для заседания Попечительского совета фонда</a:t>
            </a:r>
          </a:p>
          <a:p>
            <a:pPr algn="ctr"/>
            <a:endParaRPr lang="ru-RU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апреля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  <a:p>
            <a:pPr algn="ctr"/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</a:t>
            </a:r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10515600" cy="1484784"/>
          </a:xfrm>
        </p:spPr>
        <p:txBody>
          <a:bodyPr>
            <a:noAutofit/>
          </a:bodyPr>
          <a:lstStyle/>
          <a:p>
            <a:r>
              <a:rPr lang="ru-RU" sz="2000" b="1" dirty="0">
                <a:effectLst/>
              </a:rPr>
              <a:t>Серия стратегических сессий «Стратегия развития </a:t>
            </a:r>
            <a:r>
              <a:rPr lang="ru-RU" sz="2000" b="1" dirty="0" smtClean="0">
                <a:effectLst/>
              </a:rPr>
              <a:t>САФУ: </a:t>
            </a:r>
            <a:r>
              <a:rPr lang="ru-RU" sz="2000" b="1" dirty="0">
                <a:effectLst/>
              </a:rPr>
              <a:t>Университет 3.0» (научный руководитель программы – профессор Московской школы управления СКОЛКОВО </a:t>
            </a:r>
            <a:r>
              <a:rPr lang="ru-RU" sz="2000" b="1" dirty="0" err="1" smtClean="0">
                <a:effectLst/>
              </a:rPr>
              <a:t>А.Е.Волков</a:t>
            </a:r>
            <a:r>
              <a:rPr lang="ru-RU" sz="2000" b="1" dirty="0">
                <a:effectLst/>
              </a:rPr>
              <a:t>). </a:t>
            </a:r>
            <a:r>
              <a:rPr lang="ru-RU" sz="2000" b="1" dirty="0" smtClean="0">
                <a:effectLst/>
              </a:rPr>
              <a:t>2017-18</a:t>
            </a:r>
            <a:endParaRPr lang="ru-RU" sz="2000" b="1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33" y="2044005"/>
            <a:ext cx="45521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Новый рынок профессионалов 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Образование для всех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Технологические инновации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Социальные инновации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Цифровая экономика</a:t>
            </a:r>
          </a:p>
          <a:p>
            <a:pPr marL="360000" lvl="0" indent="-360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70C0"/>
                </a:solidFill>
              </a:rPr>
              <a:t>Человек в цифровом мире</a:t>
            </a:r>
          </a:p>
        </p:txBody>
      </p:sp>
      <p:pic>
        <p:nvPicPr>
          <p:cNvPr id="4" name="Picture 2" descr="D:\disk docs\Мои документы\Эндаумент\Правление\29 Стратсессия + Аналитические отчеты.февраль\20180216_-strategicheskaya-sessiya-Strategiya-razvitiya-SAFU.-Universitet-3.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1175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5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3842" y="152400"/>
            <a:ext cx="10329558" cy="1600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Участие сотрудников САФУ в образовательных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программах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«Школа </a:t>
            </a:r>
            <a:r>
              <a:rPr lang="ru-RU" sz="24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ректоров 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14: </a:t>
            </a:r>
            <a:r>
              <a:rPr lang="ru-RU" sz="2400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ректорский кадровый резерв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»,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«</a:t>
            </a:r>
            <a:r>
              <a:rPr lang="ru-RU" sz="2400" b="1" dirty="0">
                <a:solidFill>
                  <a:srgbClr val="0070C0"/>
                </a:solidFill>
                <a:latin typeface="+mn-lt"/>
              </a:rPr>
              <a:t>Школа ректоров 15: настройка стратегии университета</a:t>
            </a: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».</a:t>
            </a:r>
            <a:endParaRPr lang="ru-RU" sz="2400" b="1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2017-18 гг.</a:t>
            </a:r>
            <a:endParaRPr lang="ru-RU" sz="2400" b="1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6146" name="Picture 2" descr="D:\disk docs\Мои документы\Эндаумент\Правление\28 Сколково 2018\39992844685_09ca3d0d45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19" y="1860550"/>
            <a:ext cx="7033481" cy="46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10668000" cy="838200"/>
          </a:xfrm>
        </p:spPr>
        <p:txBody>
          <a:bodyPr/>
          <a:lstStyle/>
          <a:p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 химических лабораторий для проведения заключительного этапа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Всероссийской олимпиады по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химии. Более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участников (январь 2018 г.)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12</a:t>
            </a:fld>
            <a:endParaRPr lang="ru-RU" altLang="ru-RU">
              <a:latin typeface="+mn-lt"/>
            </a:endParaRPr>
          </a:p>
        </p:txBody>
      </p:sp>
      <p:pic>
        <p:nvPicPr>
          <p:cNvPr id="4098" name="Picture 2" descr="D:\disk docs\Мои документы\Эндаумент\Правление\26Б Столешницы\DSC_0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676400"/>
            <a:ext cx="703846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isk docs\Мои документы\Эндаумент\Правление\26Б Столешницы\DSC_0337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1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10210800" cy="762000"/>
          </a:xfrm>
        </p:spPr>
        <p:txBody>
          <a:bodyPr/>
          <a:lstStyle/>
          <a:p>
            <a:r>
              <a:rPr lang="ru-RU" sz="2000" b="1" dirty="0" smtClean="0">
                <a:effectLst/>
              </a:rPr>
              <a:t>Создание лаборатории </a:t>
            </a:r>
            <a:r>
              <a:rPr lang="ru-RU" sz="2000" b="1" dirty="0">
                <a:effectLst/>
              </a:rPr>
              <a:t>перспективных </a:t>
            </a:r>
            <a:r>
              <a:rPr lang="ru-RU" sz="2000" b="1" dirty="0" smtClean="0">
                <a:effectLst/>
              </a:rPr>
              <a:t>биоматериалов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и </a:t>
            </a:r>
            <a:r>
              <a:rPr lang="ru-RU" sz="2000" b="1" dirty="0">
                <a:effectLst/>
              </a:rPr>
              <a:t>лаборатории </a:t>
            </a:r>
            <a:r>
              <a:rPr lang="ru-RU" sz="2000" b="1" dirty="0" smtClean="0">
                <a:effectLst/>
              </a:rPr>
              <a:t>молекулярной </a:t>
            </a:r>
            <a:r>
              <a:rPr lang="ru-RU" sz="2000" b="1" dirty="0">
                <a:effectLst/>
              </a:rPr>
              <a:t>экологии и </a:t>
            </a:r>
            <a:r>
              <a:rPr lang="ru-RU" sz="2000" b="1" dirty="0" smtClean="0">
                <a:effectLst/>
              </a:rPr>
              <a:t>филогенетики. 2017-18 гг.</a:t>
            </a:r>
            <a:endParaRPr lang="ru-RU" sz="2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13</a:t>
            </a:fld>
            <a:endParaRPr lang="ru-RU" altLang="ru-RU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04" y="1270000"/>
            <a:ext cx="3910608" cy="52141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04" y="1284416"/>
            <a:ext cx="3899796" cy="51997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2313"/>
          <a:stretch/>
        </p:blipFill>
        <p:spPr>
          <a:xfrm>
            <a:off x="9067800" y="979962"/>
            <a:ext cx="3099047" cy="58756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2" r="7347"/>
          <a:stretch/>
        </p:blipFill>
        <p:spPr>
          <a:xfrm>
            <a:off x="2173355" y="2057400"/>
            <a:ext cx="7277158" cy="4819650"/>
          </a:xfrm>
          <a:prstGeom prst="rect">
            <a:avLst/>
          </a:prstGeom>
        </p:spPr>
      </p:pic>
      <p:pic>
        <p:nvPicPr>
          <p:cNvPr id="1026" name="162f261cf77793bac741" descr="162f261cf77793bac74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b="8271"/>
          <a:stretch/>
        </p:blipFill>
        <p:spPr bwMode="auto">
          <a:xfrm>
            <a:off x="0" y="1046123"/>
            <a:ext cx="7086600" cy="451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3" r="9441"/>
          <a:stretch/>
        </p:blipFill>
        <p:spPr>
          <a:xfrm>
            <a:off x="0" y="1025057"/>
            <a:ext cx="2822163" cy="59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disk docs\Мои документы\Эндаумент\Правление\30 биомониторинг\Пробоподгото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100"/>
            <a:ext cx="634365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10385704" cy="762000"/>
          </a:xfrm>
        </p:spPr>
        <p:txBody>
          <a:bodyPr>
            <a:noAutofit/>
          </a:bodyPr>
          <a:lstStyle/>
          <a:p>
            <a:r>
              <a:rPr lang="ru-RU" sz="2800" dirty="0">
                <a:effectLst/>
              </a:rPr>
              <a:t> </a:t>
            </a:r>
            <a:r>
              <a:rPr lang="ru-RU" sz="2400" b="1" dirty="0" smtClean="0">
                <a:effectLst/>
              </a:rPr>
              <a:t>Разработка </a:t>
            </a:r>
            <a:r>
              <a:rPr lang="ru-RU" sz="2400" b="1" dirty="0">
                <a:effectLst/>
              </a:rPr>
              <a:t>проектной документации </a:t>
            </a:r>
            <a:r>
              <a:rPr lang="ru-RU" sz="2400" b="1" dirty="0" smtClean="0">
                <a:effectLst/>
              </a:rPr>
              <a:t>и установка  системы </a:t>
            </a:r>
            <a:r>
              <a:rPr lang="ru-RU" sz="2400" b="1" dirty="0">
                <a:effectLst/>
              </a:rPr>
              <a:t>приточно-вытяжной вентиляции в лаборатории арктического </a:t>
            </a:r>
            <a:r>
              <a:rPr lang="ru-RU" sz="2400" b="1" dirty="0" smtClean="0">
                <a:effectLst/>
              </a:rPr>
              <a:t>биомониторинга</a:t>
            </a:r>
            <a:endParaRPr lang="ru-RU" sz="2400" b="1" dirty="0">
              <a:effectLst/>
            </a:endParaRPr>
          </a:p>
        </p:txBody>
      </p:sp>
      <p:pic>
        <p:nvPicPr>
          <p:cNvPr id="8194" name="Picture 2" descr="D:\disk docs\Мои документы\Эндаумент\Правление\30 биомониторинг\Аналитическая зон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36800"/>
            <a:ext cx="6324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1698904" cy="1515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1757341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Аналитическая зона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676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Зона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пробоподготовки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isk docs\Мои документы\Эндаумент\Правление\35 рыбки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2860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11049000" cy="1295400"/>
          </a:xfrm>
        </p:spPr>
        <p:txBody>
          <a:bodyPr/>
          <a:lstStyle/>
          <a:p>
            <a:r>
              <a:rPr lang="ru-RU" sz="2000" b="1" dirty="0" smtClean="0">
                <a:effectLst/>
              </a:rPr>
              <a:t>Аккредитация лаборатории.</a:t>
            </a:r>
            <a:r>
              <a:rPr lang="en-US" sz="2000" b="1" dirty="0" smtClean="0">
                <a:effectLst/>
              </a:rPr>
              <a:t/>
            </a:r>
            <a:br>
              <a:rPr lang="en-US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Приобретение материалов для исследования оценки </a:t>
            </a:r>
            <a:r>
              <a:rPr lang="ru-RU" sz="2000" b="1" dirty="0">
                <a:effectLst/>
              </a:rPr>
              <a:t>и </a:t>
            </a:r>
            <a:r>
              <a:rPr lang="ru-RU" sz="2000" b="1" dirty="0" smtClean="0">
                <a:effectLst/>
              </a:rPr>
              <a:t>прогнозирования </a:t>
            </a:r>
            <a:r>
              <a:rPr lang="ru-RU" sz="2000" b="1" dirty="0">
                <a:effectLst/>
              </a:rPr>
              <a:t>рисков вредного воздействия на организм человека, связанных с переносом и распространением опасных загрязняющих веществ биологическими путями</a:t>
            </a:r>
            <a:r>
              <a:rPr lang="ru-RU" sz="2000" dirty="0">
                <a:effectLst/>
              </a:rPr>
              <a:t>.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15</a:t>
            </a:fld>
            <a:endParaRPr lang="ru-RU" altLang="ru-RU"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981200"/>
            <a:ext cx="10526366" cy="609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defTabSz="457200">
              <a:spcBef>
                <a:spcPts val="1000"/>
              </a:spcBef>
              <a:buClr>
                <a:srgbClr val="5FCBEF"/>
              </a:buClr>
              <a:buSzPct val="80000"/>
              <a:buNone/>
              <a:defRPr/>
            </a:pPr>
            <a:r>
              <a:rPr lang="ru-RU" sz="1800" b="1" kern="0" dirty="0" smtClean="0">
                <a:solidFill>
                  <a:srgbClr val="0070C0"/>
                </a:solidFill>
                <a:cs typeface="Arial" charset="0"/>
              </a:rPr>
              <a:t>Успешно пройдена процедура аккредитации лаборатории по методике определения «тяжелых металлов» в продуктах питания</a:t>
            </a:r>
            <a:endParaRPr lang="en-US" sz="1800" b="1" kern="0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32430"/>
            <a:ext cx="3090156" cy="12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366" y="1989989"/>
            <a:ext cx="1698904" cy="151521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688"/>
            <a:ext cx="3740209" cy="42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1624" y="242514"/>
            <a:ext cx="8784976" cy="59568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Оснащение </a:t>
            </a:r>
            <a:r>
              <a:rPr lang="ru-RU" sz="2800" b="1" dirty="0">
                <a:solidFill>
                  <a:srgbClr val="0070C0"/>
                </a:solidFill>
                <a:latin typeface="+mn-lt"/>
              </a:rPr>
              <a:t>«Центра деревянного зодчества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». 2018 г.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Рисунок 8" descr="DSC0668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" y="1864291"/>
            <a:ext cx="7234825" cy="499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D:\disk docs\Мои документы\Эндаумент\Правление\26 Центр деревянного зодчества\IMG_20180423_1525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90500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isk docs\Мои документы\Эндаумент\Правление\26 Центр деревянного зодчества\IMG_20180423_1529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9" y="1866899"/>
            <a:ext cx="6654801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.hohlova.ASTU\Desktop\БУРЕВЕСТНИК\фото - приложение\IMG_7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765810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10820400" cy="12192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/>
              </a:rPr>
              <a:t>Стадион «Буревестник»:</a:t>
            </a:r>
            <a:br>
              <a:rPr lang="ru-RU" sz="2800" b="1" dirty="0" smtClean="0">
                <a:effectLst/>
              </a:rPr>
            </a:br>
            <a:r>
              <a:rPr lang="ru-RU" sz="2800" dirty="0" smtClean="0">
                <a:effectLst/>
              </a:rPr>
              <a:t>Устройство </a:t>
            </a:r>
            <a:r>
              <a:rPr lang="ru-RU" sz="2800" dirty="0">
                <a:effectLst/>
              </a:rPr>
              <a:t>прыжковой ямы и установка </a:t>
            </a:r>
            <a:r>
              <a:rPr lang="ru-RU" sz="2800" dirty="0" smtClean="0">
                <a:effectLst/>
              </a:rPr>
              <a:t>тренажеров. Изготовление </a:t>
            </a:r>
            <a:r>
              <a:rPr lang="ru-RU" sz="2800" dirty="0">
                <a:effectLst/>
              </a:rPr>
              <a:t>вывесок на </a:t>
            </a:r>
            <a:r>
              <a:rPr lang="ru-RU" sz="2800" dirty="0" smtClean="0">
                <a:effectLst/>
              </a:rPr>
              <a:t>стадион. Приобретение </a:t>
            </a:r>
            <a:r>
              <a:rPr lang="ru-RU" sz="2800" dirty="0">
                <a:effectLst/>
              </a:rPr>
              <a:t>футбольных </a:t>
            </a:r>
            <a:r>
              <a:rPr lang="ru-RU" sz="2800" dirty="0" smtClean="0">
                <a:effectLst/>
              </a:rPr>
              <a:t>ворот и модульных зданий. 2017 г.</a:t>
            </a:r>
            <a:endParaRPr lang="ru-RU" sz="2800" dirty="0"/>
          </a:p>
        </p:txBody>
      </p:sp>
      <p:pic>
        <p:nvPicPr>
          <p:cNvPr id="8" name="Picture 2" descr="C:\Users\s.bolshakov\Documents\Буревестник\Фотографии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" y="1765763"/>
            <a:ext cx="765732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y.kudryashov\AppData\Local\Microsoft\Windows\Temporary Internet Files\Content.Outlook\DHW8AN01\DSCN6536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1765763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:\Управление по строительству\ОБЩИЙ АРХИВ\ФОТОГРАФИИ объектов\Буревестник\июль 2017\IMG_51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0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08"/>
          <a:stretch/>
        </p:blipFill>
        <p:spPr bwMode="auto">
          <a:xfrm>
            <a:off x="2682" y="3201670"/>
            <a:ext cx="5421632" cy="36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:\Управление по строительству\ОБЩИЙ АРХИВ\ФОТОГРАФИИ объектов\ФОТО от САШИ\IMG_180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28916"/>
            <a:ext cx="6858000" cy="362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1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10820400" cy="762000"/>
          </a:xfrm>
        </p:spPr>
        <p:txBody>
          <a:bodyPr/>
          <a:lstStyle/>
          <a:p>
            <a:r>
              <a:rPr lang="ru-RU" sz="2200" b="1" dirty="0" smtClean="0">
                <a:effectLst/>
              </a:rPr>
              <a:t>Создание технопарка - результат деятельности университета в рамках проекта «</a:t>
            </a:r>
            <a:r>
              <a:rPr lang="ru-RU" sz="2200" b="1" dirty="0">
                <a:effectLst/>
              </a:rPr>
              <a:t>Вузы как центры пространства создания инноваций</a:t>
            </a:r>
            <a:r>
              <a:rPr lang="ru-RU" sz="2200" b="1" dirty="0" smtClean="0">
                <a:effectLst/>
              </a:rPr>
              <a:t>»</a:t>
            </a:r>
            <a:endParaRPr lang="ru-RU" sz="2200" b="1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18</a:t>
            </a:fld>
            <a:endParaRPr lang="ru-RU" altLang="ru-RU">
              <a:latin typeface="+mn-lt"/>
            </a:endParaRPr>
          </a:p>
        </p:txBody>
      </p:sp>
      <p:pic>
        <p:nvPicPr>
          <p:cNvPr id="16386" name="Picture 2" descr="D:\disk docs\Мои документы\Эндаумент\Правление\32 технопарк\IMG_20180319_155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38250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disk docs\Мои документы\Эндаумент\Правление\32 технопарк\исходное помещение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2" y="1238250"/>
            <a:ext cx="2986088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disk docs\Мои документы\Эндаумент\Правление\32 технопарк\IMG_20180324_1308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4" t="-229" r="-24121" b="229"/>
          <a:stretch/>
        </p:blipFill>
        <p:spPr bwMode="auto">
          <a:xfrm>
            <a:off x="9854655" y="1219200"/>
            <a:ext cx="4052739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disk docs\Мои документы\Эндаумент\Правление\32 технопарк\IMG_20180425_1739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24" y="1212493"/>
            <a:ext cx="7087076" cy="53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disk docs\Мои документы\Эндаумент\Правление\32 технопарк\План визуализации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4600"/>
            <a:ext cx="7078133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0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28599"/>
            <a:ext cx="10820400" cy="99060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Оплата статей </a:t>
            </a:r>
            <a:r>
              <a:rPr lang="ru-RU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сотрудников САФУ </a:t>
            </a:r>
            <a:r>
              <a:rPr lang="ru-RU" sz="2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журналах с высоким </a:t>
            </a:r>
            <a:r>
              <a:rPr lang="ru-RU" sz="2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импакт</a:t>
            </a:r>
            <a:r>
              <a:rPr lang="ru-RU" sz="2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-фактором</a:t>
            </a:r>
            <a:endParaRPr lang="ru-RU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3183787"/>
            <a:ext cx="2444049" cy="3232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338" y="3183787"/>
            <a:ext cx="2467838" cy="3232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177" y="3183787"/>
            <a:ext cx="2412823" cy="32328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06" y="3183787"/>
            <a:ext cx="2424651" cy="3232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5918"/>
            <a:ext cx="2199688" cy="3315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017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12206" r="58644" b="4789"/>
          <a:stretch/>
        </p:blipFill>
        <p:spPr bwMode="auto">
          <a:xfrm>
            <a:off x="2021982" y="-5528"/>
            <a:ext cx="9255618" cy="65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9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10820400" cy="762000"/>
          </a:xfrm>
        </p:spPr>
        <p:txBody>
          <a:bodyPr/>
          <a:lstStyle/>
          <a:p>
            <a:r>
              <a:rPr lang="ru-RU" sz="2400" b="1" dirty="0">
                <a:effectLst/>
              </a:rPr>
              <a:t>С</a:t>
            </a:r>
            <a:r>
              <a:rPr lang="ru-RU" sz="2400" b="1" dirty="0" smtClean="0">
                <a:effectLst/>
              </a:rPr>
              <a:t>редства </a:t>
            </a:r>
            <a:r>
              <a:rPr lang="ru-RU" sz="2400" b="1" dirty="0">
                <a:effectLst/>
              </a:rPr>
              <a:t>на развитие научного издания </a:t>
            </a:r>
            <a:r>
              <a:rPr lang="ru-RU" sz="2400" b="1" dirty="0" smtClean="0">
                <a:effectLst/>
              </a:rPr>
              <a:t>САФУ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«Arctic </a:t>
            </a:r>
            <a:r>
              <a:rPr lang="ru-RU" sz="2400" b="1" dirty="0">
                <a:effectLst/>
              </a:rPr>
              <a:t>Environmental Research»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20</a:t>
            </a:fld>
            <a:endParaRPr lang="ru-RU" altLang="ru-RU">
              <a:latin typeface="+mn-lt"/>
            </a:endParaRPr>
          </a:p>
        </p:txBody>
      </p:sp>
      <p:pic>
        <p:nvPicPr>
          <p:cNvPr id="5122" name="Picture 2" descr="C:\Users\y.kudryashov\AppData\Local\Microsoft\Windows\Temporary Internet Files\Content.Outlook\DHW8AN01\1-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37739"/>
            <a:ext cx="3657600" cy="548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y.kudryashov\AppData\Local\Microsoft\Windows\Temporary Internet Files\Content.Outlook\DHW8AN01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05542"/>
            <a:ext cx="411649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0972800" cy="762000"/>
          </a:xfrm>
        </p:spPr>
        <p:txBody>
          <a:bodyPr/>
          <a:lstStyle/>
          <a:p>
            <a:r>
              <a:rPr lang="ru-RU" sz="2400" b="1" dirty="0" smtClean="0">
                <a:effectLst/>
              </a:rPr>
              <a:t>Публикация аналитических отчётов Университета Арктики и </a:t>
            </a:r>
            <a:r>
              <a:rPr lang="en-US" sz="2400" b="1" dirty="0" smtClean="0">
                <a:effectLst/>
              </a:rPr>
              <a:t>Digital Science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21</a:t>
            </a:fld>
            <a:endParaRPr lang="ru-RU" altLang="ru-RU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88" y="1031875"/>
            <a:ext cx="7972012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" y="1386274"/>
            <a:ext cx="38862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solidFill>
                  <a:srgbClr val="0070C0"/>
                </a:solidFill>
              </a:rPr>
              <a:t>«Международные исследования Арктики: анализ глобальных тенденций в области финансирования</a:t>
            </a:r>
            <a:r>
              <a:rPr lang="ru-RU" sz="2000" dirty="0" smtClean="0">
                <a:solidFill>
                  <a:srgbClr val="0070C0"/>
                </a:solidFill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solidFill>
                  <a:srgbClr val="0070C0"/>
                </a:solidFill>
              </a:rPr>
              <a:t>«Публикации арктических </a:t>
            </a:r>
            <a:r>
              <a:rPr lang="ru-RU" sz="2000" dirty="0" err="1">
                <a:solidFill>
                  <a:srgbClr val="0070C0"/>
                </a:solidFill>
              </a:rPr>
              <a:t>исследованиий</a:t>
            </a:r>
            <a:r>
              <a:rPr lang="ru-RU" sz="2000" dirty="0">
                <a:solidFill>
                  <a:srgbClr val="0070C0"/>
                </a:solidFill>
              </a:rPr>
              <a:t>. Анализ тенденций развития науки с использованием Российского индекса научного цитирования» 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solidFill>
                  <a:srgbClr val="0070C0"/>
                </a:solidFill>
              </a:rPr>
              <a:t>«</a:t>
            </a:r>
            <a:r>
              <a:rPr lang="ru-RU" sz="2000" dirty="0" err="1">
                <a:solidFill>
                  <a:srgbClr val="0070C0"/>
                </a:solidFill>
              </a:rPr>
              <a:t>Альтметрики</a:t>
            </a:r>
            <a:r>
              <a:rPr lang="ru-RU" sz="2000" dirty="0">
                <a:solidFill>
                  <a:srgbClr val="0070C0"/>
                </a:solidFill>
              </a:rPr>
              <a:t> исследований Арктики</a:t>
            </a:r>
            <a:r>
              <a:rPr lang="ru-RU" sz="2000" dirty="0" smtClean="0">
                <a:solidFill>
                  <a:srgbClr val="0070C0"/>
                </a:solidFill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solidFill>
                  <a:srgbClr val="0070C0"/>
                </a:solidFill>
              </a:rPr>
              <a:t>«Перспективы финансирования исследований в области климата</a:t>
            </a:r>
            <a:r>
              <a:rPr lang="ru-RU" sz="2000" dirty="0" smtClean="0">
                <a:solidFill>
                  <a:srgbClr val="0070C0"/>
                </a:solidFill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457200"/>
            <a:ext cx="10744200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effectLst/>
              </a:rPr>
              <a:t>V</a:t>
            </a:r>
            <a:r>
              <a:rPr lang="ru-RU" sz="2800" b="1" dirty="0">
                <a:effectLst/>
              </a:rPr>
              <a:t> Беломорский студенческий форум высших учебных </a:t>
            </a:r>
            <a:r>
              <a:rPr lang="ru-RU" sz="2800" b="1" dirty="0" smtClean="0">
                <a:effectLst/>
              </a:rPr>
              <a:t>заведений</a:t>
            </a:r>
            <a:r>
              <a:rPr lang="en-US" sz="2800" b="1" dirty="0" smtClean="0">
                <a:effectLst/>
              </a:rPr>
              <a:t> (200 </a:t>
            </a:r>
            <a:r>
              <a:rPr lang="ru-RU" sz="2800" b="1" dirty="0" smtClean="0">
                <a:effectLst/>
              </a:rPr>
              <a:t>чел., декабрь 2017 г.)</a:t>
            </a:r>
            <a:endParaRPr lang="ru-RU" sz="2600" b="1" dirty="0">
              <a:effectLst/>
            </a:endParaRPr>
          </a:p>
        </p:txBody>
      </p:sp>
      <p:pic>
        <p:nvPicPr>
          <p:cNvPr id="2050" name="Picture 2" descr="D:\disk docs\Мои документы\Эндаумент\Правление\25 Беломорский студенческий форум\БСФ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605494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isk docs\Мои документы\Эндаумент\Правление\25 Беломорский студенческий форум\БСФ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246" y="1800225"/>
            <a:ext cx="6142754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10591800" cy="990600"/>
          </a:xfrm>
        </p:spPr>
        <p:txBody>
          <a:bodyPr/>
          <a:lstStyle/>
          <a:p>
            <a:r>
              <a:rPr lang="ru-RU" sz="2400" b="1" dirty="0" smtClean="0">
                <a:effectLst/>
              </a:rPr>
              <a:t>Организация интеллектуального </a:t>
            </a:r>
            <a:r>
              <a:rPr lang="ru-RU" sz="2400" b="1" dirty="0">
                <a:effectLst/>
              </a:rPr>
              <a:t>турнира САФУ «60 секунд</a:t>
            </a:r>
            <a:r>
              <a:rPr lang="ru-RU" sz="2400" b="1" dirty="0" smtClean="0">
                <a:effectLst/>
              </a:rPr>
              <a:t>» </a:t>
            </a:r>
            <a:r>
              <a:rPr lang="ru-RU" sz="2400" b="1" dirty="0">
                <a:effectLst/>
              </a:rPr>
              <a:t>среди учащихся </a:t>
            </a:r>
            <a:r>
              <a:rPr lang="ru-RU" sz="2400" b="1" dirty="0" smtClean="0">
                <a:effectLst/>
              </a:rPr>
              <a:t>10-11 </a:t>
            </a:r>
            <a:r>
              <a:rPr lang="ru-RU" sz="2400" b="1" dirty="0">
                <a:effectLst/>
              </a:rPr>
              <a:t>классов школ Архангельска, </a:t>
            </a:r>
            <a:r>
              <a:rPr lang="ru-RU" sz="2400" b="1" dirty="0" smtClean="0">
                <a:effectLst/>
              </a:rPr>
              <a:t>Северодвинска (130 чел. Апрель 2018 г.)</a:t>
            </a:r>
            <a:endParaRPr lang="ru-RU" sz="2400" b="1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23</a:t>
            </a:fld>
            <a:endParaRPr lang="ru-RU" altLang="ru-RU">
              <a:latin typeface="+mn-lt"/>
            </a:endParaRPr>
          </a:p>
        </p:txBody>
      </p:sp>
      <p:pic>
        <p:nvPicPr>
          <p:cNvPr id="12291" name="Picture 3" descr="D:\disk docs\Мои документы\Эндаумент\Правление\37 60 сек\22.04 Сафу\22.04 Сафу\IMG_2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57400"/>
            <a:ext cx="67437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disk docs\Мои документы\Эндаумент\Правление\37 60 сек\22.04 Сафу\22.04 Сафу\IMG_27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44" y="2057400"/>
            <a:ext cx="67437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7800" y="381000"/>
            <a:ext cx="10439400" cy="5943600"/>
          </a:xfrm>
        </p:spPr>
        <p:txBody>
          <a:bodyPr/>
          <a:lstStyle/>
          <a:p>
            <a:pPr marL="0" indent="0">
              <a:buNone/>
            </a:pPr>
            <a:endParaRPr lang="ru-RU" sz="3000" dirty="0">
              <a:latin typeface="+mj-lt"/>
            </a:endParaRPr>
          </a:p>
          <a:p>
            <a:pPr marL="0" indent="0">
              <a:buNone/>
            </a:pPr>
            <a:endParaRPr lang="ru-RU" sz="3000" dirty="0">
              <a:latin typeface="+mj-lt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гг. Фонд профинансировал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21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проект </a:t>
            </a: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САФУ в общей сложности на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20,9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млн.руб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endParaRPr lang="ru-RU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Количество жертвователей Фонда -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43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чел.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ru-RU" sz="3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59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12206" r="58644" b="4789"/>
          <a:stretch/>
        </p:blipFill>
        <p:spPr bwMode="auto">
          <a:xfrm>
            <a:off x="2021982" y="-5528"/>
            <a:ext cx="9255618" cy="65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9372600" cy="762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effectLst/>
              </a:rPr>
              <a:t>Основные направления расходования средств Фонда в </a:t>
            </a:r>
            <a:r>
              <a:rPr lang="ru-RU" sz="3200" b="1" dirty="0" smtClean="0">
                <a:effectLst/>
              </a:rPr>
              <a:t>201</a:t>
            </a:r>
            <a:r>
              <a:rPr lang="en-US" sz="3200" b="1" dirty="0" smtClean="0">
                <a:effectLst/>
              </a:rPr>
              <a:t>7</a:t>
            </a:r>
            <a:r>
              <a:rPr lang="ru-RU" sz="3200" b="1" dirty="0" smtClean="0">
                <a:effectLst/>
              </a:rPr>
              <a:t>-2020 </a:t>
            </a:r>
            <a:r>
              <a:rPr lang="ru-RU" sz="3200" b="1" dirty="0">
                <a:effectLst/>
              </a:rPr>
              <a:t>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981200"/>
            <a:ext cx="9601200" cy="3810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j-lt"/>
              </a:rPr>
              <a:t>Поддержка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академической мобильности </a:t>
            </a:r>
            <a:r>
              <a:rPr lang="ru-RU" sz="2400" dirty="0">
                <a:latin typeface="+mj-lt"/>
              </a:rPr>
              <a:t>обучающихся и НПР</a:t>
            </a:r>
          </a:p>
          <a:p>
            <a:r>
              <a:rPr lang="ru-RU" sz="2400" dirty="0">
                <a:latin typeface="+mj-lt"/>
              </a:rPr>
              <a:t>Привлечение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видных ученых </a:t>
            </a:r>
            <a:r>
              <a:rPr lang="ru-RU" sz="2400" dirty="0">
                <a:latin typeface="+mj-lt"/>
              </a:rPr>
              <a:t>для работы в университете</a:t>
            </a:r>
          </a:p>
          <a:p>
            <a:r>
              <a:rPr lang="ru-RU" sz="2400" dirty="0">
                <a:latin typeface="+mj-lt"/>
              </a:rPr>
              <a:t>Развитие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инфраструктуры и материально-технической базы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dirty="0">
                <a:latin typeface="+mj-lt"/>
              </a:rPr>
              <a:t>университета</a:t>
            </a:r>
          </a:p>
          <a:p>
            <a:r>
              <a:rPr lang="ru-RU" sz="2400" dirty="0">
                <a:latin typeface="+mj-lt"/>
              </a:rPr>
              <a:t>Развитие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кадрового потенциала</a:t>
            </a:r>
          </a:p>
          <a:p>
            <a:r>
              <a:rPr lang="ru-RU" sz="2400" dirty="0">
                <a:latin typeface="+mj-lt"/>
              </a:rPr>
              <a:t>Поддержка/стимулирование </a:t>
            </a:r>
            <a:r>
              <a:rPr lang="ru-RU" sz="2400" dirty="0">
                <a:solidFill>
                  <a:srgbClr val="0070C0"/>
                </a:solidFill>
                <a:effectLst>
                  <a:outerShdw blurRad="25400" dist="25400" dir="2700000" algn="tl">
                    <a:schemeClr val="tx2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публикационной активности </a:t>
            </a:r>
            <a:r>
              <a:rPr lang="ru-RU" sz="2400" dirty="0">
                <a:latin typeface="+mj-lt"/>
              </a:rPr>
              <a:t>сотрудников и обучающихся</a:t>
            </a:r>
          </a:p>
          <a:p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61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0972800" cy="762000"/>
          </a:xfrm>
        </p:spPr>
        <p:txBody>
          <a:bodyPr>
            <a:normAutofit fontScale="90000"/>
          </a:bodyPr>
          <a:lstStyle/>
          <a:p>
            <a:r>
              <a:rPr lang="ru-RU" dirty="0"/>
              <a:t>Фонд развития САФУ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имени </a:t>
            </a:r>
            <a:r>
              <a:rPr lang="ru-RU" dirty="0" smtClean="0"/>
              <a:t>М.В.Ломоносова</a:t>
            </a:r>
            <a:r>
              <a:rPr lang="en-US" dirty="0" smtClean="0"/>
              <a:t>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890263"/>
              </p:ext>
            </p:extLst>
          </p:nvPr>
        </p:nvGraphicFramePr>
        <p:xfrm>
          <a:off x="228600" y="1371600"/>
          <a:ext cx="11811001" cy="5137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8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ru-RU" dirty="0">
                        <a:latin typeface="+mj-lt"/>
                      </a:endParaRPr>
                    </a:p>
                    <a:p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Пожертвования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>
                          <a:latin typeface="+mj-lt"/>
                        </a:rPr>
                        <a:t>Уставная деятельность</a:t>
                      </a:r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+mj-lt"/>
                        </a:rPr>
                        <a:t>Доход от управления ЦК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94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60 310 000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296 636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91 933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94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30 741 906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5 067 493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94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1 341 841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2 999 925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94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1 397 500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17 097 177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94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30 000 000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1 527 624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12 486 466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94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24 000 000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1 200 000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16 664 700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94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2018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Georgia" panose="02040502050405020303" pitchFamily="18" charset="0"/>
                        </a:rPr>
                        <a:t>65 381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</a:rPr>
                        <a:t>142 015</a:t>
                      </a:r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1060958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/>
              </a:rPr>
              <a:t>Организация </a:t>
            </a:r>
            <a:r>
              <a:rPr lang="ru-RU" sz="2400" b="1" dirty="0">
                <a:effectLst/>
              </a:rPr>
              <a:t>и </a:t>
            </a:r>
            <a:r>
              <a:rPr lang="ru-RU" sz="2400" b="1" dirty="0" smtClean="0">
                <a:effectLst/>
              </a:rPr>
              <a:t>проведение </a:t>
            </a:r>
            <a:r>
              <a:rPr lang="ru-RU" sz="2400" b="1" dirty="0">
                <a:effectLst/>
              </a:rPr>
              <a:t>университетского отборочного чемпионата </a:t>
            </a:r>
            <a:r>
              <a:rPr lang="ru-RU" sz="2400" b="1" dirty="0" smtClean="0">
                <a:effectLst/>
              </a:rPr>
              <a:t>по </a:t>
            </a:r>
            <a:r>
              <a:rPr lang="ru-RU" sz="2400" b="1" dirty="0">
                <a:effectLst/>
              </a:rPr>
              <a:t>стандартам </a:t>
            </a:r>
            <a:r>
              <a:rPr lang="en-US" sz="2400" b="1" dirty="0" err="1" smtClean="0">
                <a:effectLst/>
              </a:rPr>
              <a:t>WorldSkills</a:t>
            </a:r>
            <a:r>
              <a:rPr lang="ru-RU" sz="2400" b="1" dirty="0" smtClean="0">
                <a:effectLst/>
              </a:rPr>
              <a:t>. 2017 г. </a:t>
            </a:r>
            <a:endParaRPr lang="ru-RU" sz="2400" b="1" dirty="0">
              <a:effectLst/>
            </a:endParaRPr>
          </a:p>
        </p:txBody>
      </p:sp>
      <p:pic>
        <p:nvPicPr>
          <p:cNvPr id="5" name="Рисунок 4" descr="https://narfu.ru/upload/iblock/e1e/IMG_09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15" y="4038600"/>
            <a:ext cx="3347085" cy="22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narfu.ru/upload/iblock/83a/IMG_08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020" y="1447800"/>
            <a:ext cx="3141980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narfu.ru/upload/iblock/fa9/IMG_05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195"/>
            <a:ext cx="3429000" cy="2503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narfu.ru/upload/iblock/9e9/IMG_441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370" y="3903345"/>
            <a:ext cx="3516630" cy="234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В САФУ прошел первый день отборочного тура чемпионата WorldSkills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379470" cy="224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W:\EduDevelopment\!!!УАР\!Разработка\WorldSkills\Таблички указатели\WS_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58672"/>
            <a:ext cx="5410200" cy="1875128"/>
          </a:xfrm>
          <a:prstGeom prst="rect">
            <a:avLst/>
          </a:prstGeom>
          <a:noFill/>
          <a:ln>
            <a:solidFill>
              <a:srgbClr val="0070C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8451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10591800" cy="762000"/>
          </a:xfrm>
        </p:spPr>
        <p:txBody>
          <a:bodyPr/>
          <a:lstStyle/>
          <a:p>
            <a:r>
              <a:rPr lang="ru-RU" sz="2000" b="1" dirty="0" smtClean="0">
                <a:effectLst/>
              </a:rPr>
              <a:t>Участие </a:t>
            </a:r>
            <a:r>
              <a:rPr lang="ru-RU" sz="2000" b="1" dirty="0">
                <a:effectLst/>
              </a:rPr>
              <a:t>студентов </a:t>
            </a:r>
            <a:r>
              <a:rPr lang="ru-RU" sz="2000" b="1" dirty="0" smtClean="0">
                <a:effectLst/>
              </a:rPr>
              <a:t>САФУ </a:t>
            </a:r>
            <a:r>
              <a:rPr lang="ru-RU" sz="2000" b="1" dirty="0">
                <a:effectLst/>
              </a:rPr>
              <a:t>в финале Первого Национального </a:t>
            </a:r>
            <a:r>
              <a:rPr lang="ru-RU" sz="2000" b="1" dirty="0" smtClean="0">
                <a:effectLst/>
              </a:rPr>
              <a:t>межвузовского </a:t>
            </a:r>
            <a:r>
              <a:rPr lang="ru-RU" sz="2000" b="1" dirty="0">
                <a:effectLst/>
              </a:rPr>
              <a:t>чемпионата «Молодые профессионалы </a:t>
            </a:r>
            <a:r>
              <a:rPr lang="ru-RU" sz="2000" b="1" dirty="0" smtClean="0">
                <a:effectLst/>
              </a:rPr>
              <a:t>(</a:t>
            </a:r>
            <a:r>
              <a:rPr lang="en-US" sz="2000" b="1" dirty="0" err="1" smtClean="0">
                <a:effectLst/>
              </a:rPr>
              <a:t>WorldSkills</a:t>
            </a:r>
            <a:r>
              <a:rPr lang="en-US" sz="2000" b="1" dirty="0" smtClean="0">
                <a:effectLst/>
              </a:rPr>
              <a:t>, </a:t>
            </a:r>
            <a:r>
              <a:rPr lang="ru-RU" sz="2000" b="1" dirty="0" smtClean="0">
                <a:effectLst/>
              </a:rPr>
              <a:t>Россия)»</a:t>
            </a:r>
            <a:endParaRPr lang="ru-RU" sz="2000" b="1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E2B56D-39AA-4FFA-A88F-B9ABC587EFA9}" type="slidenum">
              <a:rPr lang="ru-RU" altLang="ru-RU" smtClean="0"/>
              <a:pPr lvl="1">
                <a:defRPr/>
              </a:pPr>
              <a:t>6</a:t>
            </a:fld>
            <a:endParaRPr lang="ru-RU" altLang="ru-RU">
              <a:latin typeface="+mn-lt"/>
            </a:endParaRPr>
          </a:p>
        </p:txBody>
      </p:sp>
      <p:pic>
        <p:nvPicPr>
          <p:cNvPr id="1026" name="Picture 2" descr="D:\disk docs\Мои документы\Эндаумент\Правление\20А WorldSkills\IMG_86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" y="2057400"/>
            <a:ext cx="721894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isk docs\Мои документы\Эндаумент\Правление\20А WorldSkills\7sQzwvPl_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5400"/>
            <a:ext cx="4191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www.jip-ts.co.jp/product_service/images/plaxis_3d_0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2733675"/>
            <a:ext cx="5940425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228600"/>
            <a:ext cx="10439400" cy="1295400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Подписка на программные продукты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Plaxis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 Пакет (Учебная лицензия) и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Plaxis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Пакет (Учебная лицензия)</a:t>
            </a:r>
          </a:p>
          <a:p>
            <a:pPr algn="ctr"/>
            <a:endParaRPr lang="ru-RU" sz="26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7772400" y="1371600"/>
            <a:ext cx="1714500" cy="174117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9677400" y="1192213"/>
            <a:ext cx="1981200" cy="20081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2400" y="1828800"/>
            <a:ext cx="6096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b="1" dirty="0">
                <a:solidFill>
                  <a:srgbClr val="0070C0"/>
                </a:solidFill>
              </a:rPr>
              <a:t>Д</a:t>
            </a:r>
            <a:r>
              <a:rPr lang="ru-RU" sz="2200" b="1" dirty="0" smtClean="0">
                <a:solidFill>
                  <a:srgbClr val="0070C0"/>
                </a:solidFill>
              </a:rPr>
              <a:t>ля </a:t>
            </a:r>
            <a:r>
              <a:rPr lang="ru-RU" sz="2200" b="1" dirty="0">
                <a:solidFill>
                  <a:srgbClr val="0070C0"/>
                </a:solidFill>
              </a:rPr>
              <a:t>комплексных расчётов напряжённо-деформированного состояния и устойчивости геотехнических </a:t>
            </a:r>
            <a:r>
              <a:rPr lang="ru-RU" sz="2200" b="1" dirty="0" smtClean="0">
                <a:solidFill>
                  <a:srgbClr val="0070C0"/>
                </a:solidFill>
              </a:rPr>
              <a:t>объектов.</a:t>
            </a: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rgbClr val="0070C0"/>
                </a:solidFill>
              </a:rPr>
              <a:t>Режим </a:t>
            </a:r>
            <a:r>
              <a:rPr lang="ru-RU" sz="2200" b="1" dirty="0">
                <a:solidFill>
                  <a:srgbClr val="0070C0"/>
                </a:solidFill>
              </a:rPr>
              <a:t>задания поэтапного строительства позволяет моделировать возведение сооружения и процессы экскавации грунта путём активирования и </a:t>
            </a:r>
            <a:r>
              <a:rPr lang="ru-RU" sz="2200" b="1" dirty="0" err="1">
                <a:solidFill>
                  <a:srgbClr val="0070C0"/>
                </a:solidFill>
              </a:rPr>
              <a:t>деактивирования</a:t>
            </a:r>
            <a:r>
              <a:rPr lang="ru-RU" sz="2200" b="1" dirty="0">
                <a:solidFill>
                  <a:srgbClr val="0070C0"/>
                </a:solidFill>
              </a:rPr>
              <a:t> кластеров грунта и элементов конструкции. </a:t>
            </a:r>
            <a:endParaRPr lang="ru-RU" sz="22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rgbClr val="0070C0"/>
                </a:solidFill>
              </a:rPr>
              <a:t>Специальные </a:t>
            </a:r>
            <a:r>
              <a:rPr lang="ru-RU" sz="2200" b="1" dirty="0">
                <a:solidFill>
                  <a:srgbClr val="0070C0"/>
                </a:solidFill>
              </a:rPr>
              <a:t>процедуры позволяют проводить расчёты с учётом </a:t>
            </a:r>
            <a:r>
              <a:rPr lang="ru-RU" sz="2200" b="1" dirty="0" smtClean="0">
                <a:solidFill>
                  <a:srgbClr val="0070C0"/>
                </a:solidFill>
              </a:rPr>
              <a:t>порового давления </a:t>
            </a:r>
            <a:r>
              <a:rPr lang="ru-RU" sz="2200" b="1" dirty="0">
                <a:solidFill>
                  <a:srgbClr val="0070C0"/>
                </a:solidFill>
              </a:rPr>
              <a:t>в грунте, что позволяет учесть </a:t>
            </a:r>
            <a:r>
              <a:rPr lang="ru-RU" sz="2200" b="1" dirty="0" smtClean="0">
                <a:solidFill>
                  <a:srgbClr val="0070C0"/>
                </a:solidFill>
              </a:rPr>
              <a:t>грунт </a:t>
            </a:r>
            <a:r>
              <a:rPr lang="ru-RU" sz="2200" b="1" dirty="0">
                <a:solidFill>
                  <a:srgbClr val="0070C0"/>
                </a:solidFill>
              </a:rPr>
              <a:t>как многокомпонентный материал. </a:t>
            </a:r>
          </a:p>
        </p:txBody>
      </p:sp>
    </p:spTree>
    <p:extLst>
      <p:ext uri="{BB962C8B-B14F-4D97-AF65-F5344CB8AC3E}">
        <p14:creationId xmlns:p14="http://schemas.microsoft.com/office/powerpoint/2010/main" val="372629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420142"/>
            <a:ext cx="8229600" cy="418058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effectLst/>
              </a:rPr>
              <a:t>Летняя школа </a:t>
            </a:r>
            <a:r>
              <a:rPr lang="ru-RU" altLang="ru-RU" sz="2800" b="1" dirty="0">
                <a:effectLst/>
              </a:rPr>
              <a:t>САФУ на </a:t>
            </a:r>
            <a:r>
              <a:rPr lang="ru-RU" altLang="ru-RU" sz="2800" b="1" dirty="0" smtClean="0">
                <a:effectLst/>
              </a:rPr>
              <a:t>Соловках. 2017 г.</a:t>
            </a:r>
            <a:endParaRPr lang="ru-RU" sz="2800" b="1" dirty="0">
              <a:effectLst/>
            </a:endParaRPr>
          </a:p>
        </p:txBody>
      </p:sp>
      <p:pic>
        <p:nvPicPr>
          <p:cNvPr id="13314" name="Picture 2" descr="D:\disk docs\Мои документы\Эндаумент\Правление\Соловки 2017\Летняя школа САФУ на Соловках 201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" y="2209800"/>
            <a:ext cx="7010400" cy="433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disk docs\Мои документы\Эндаумент\Правление\Соловки 2017\Летняя школа САФУ на Соловках 2017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58" y="2133600"/>
            <a:ext cx="5097231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7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75" y="0"/>
            <a:ext cx="10286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10766703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effectLst/>
              </a:rPr>
              <a:t>IV</a:t>
            </a:r>
            <a:r>
              <a:rPr lang="ru-RU" sz="2400" b="1" dirty="0">
                <a:effectLst/>
              </a:rPr>
              <a:t> </a:t>
            </a:r>
            <a:r>
              <a:rPr lang="ru-RU" sz="2400" b="1" dirty="0" smtClean="0">
                <a:effectLst/>
              </a:rPr>
              <a:t>Международная летняя школа аспирантов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«Баренц-регион </a:t>
            </a:r>
            <a:r>
              <a:rPr lang="ru-RU" sz="2400" b="1" dirty="0">
                <a:effectLst/>
              </a:rPr>
              <a:t>– территория экологии</a:t>
            </a:r>
            <a:r>
              <a:rPr lang="ru-RU" sz="2400" b="1" dirty="0" smtClean="0">
                <a:effectLst/>
              </a:rPr>
              <a:t>» (</a:t>
            </a:r>
            <a:r>
              <a:rPr lang="ru-RU" sz="2400" b="1" dirty="0">
                <a:effectLst/>
              </a:rPr>
              <a:t>19-27 августа 2017 </a:t>
            </a:r>
            <a:r>
              <a:rPr lang="ru-RU" sz="2400" b="1" dirty="0" smtClean="0">
                <a:effectLst/>
              </a:rPr>
              <a:t>г.)</a:t>
            </a:r>
            <a:endParaRPr lang="ru-RU" sz="2400" b="1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25116"/>
            <a:ext cx="1698904" cy="15152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4" y="3225316"/>
            <a:ext cx="1654875" cy="151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7400" y="2209800"/>
            <a:ext cx="411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u="sng" dirty="0">
                <a:solidFill>
                  <a:srgbClr val="0070C0"/>
                </a:solidFill>
              </a:rPr>
              <a:t>Аспиранты из 6 </a:t>
            </a:r>
            <a:r>
              <a:rPr lang="ru-RU" sz="2800" b="1" u="sng" dirty="0" smtClean="0">
                <a:solidFill>
                  <a:srgbClr val="0070C0"/>
                </a:solidFill>
              </a:rPr>
              <a:t>стран</a:t>
            </a:r>
            <a:r>
              <a:rPr lang="ru-RU" sz="2800" b="1" dirty="0" smtClean="0">
                <a:solidFill>
                  <a:srgbClr val="0070C0"/>
                </a:solidFill>
              </a:rPr>
              <a:t>:</a:t>
            </a:r>
          </a:p>
          <a:p>
            <a:pPr>
              <a:defRPr/>
            </a:pPr>
            <a:r>
              <a:rPr lang="ru-RU" sz="2800" i="1" dirty="0" smtClean="0">
                <a:solidFill>
                  <a:srgbClr val="0070C0"/>
                </a:solidFill>
              </a:rPr>
              <a:t>Швеция</a:t>
            </a:r>
            <a:r>
              <a:rPr lang="ru-RU" sz="2800" i="1" dirty="0">
                <a:solidFill>
                  <a:srgbClr val="0070C0"/>
                </a:solidFill>
              </a:rPr>
              <a:t>, </a:t>
            </a:r>
            <a:r>
              <a:rPr lang="ru-RU" sz="2800" i="1" dirty="0" smtClean="0">
                <a:solidFill>
                  <a:srgbClr val="0070C0"/>
                </a:solidFill>
              </a:rPr>
              <a:t>Норвегия,</a:t>
            </a:r>
          </a:p>
          <a:p>
            <a:pPr>
              <a:defRPr/>
            </a:pPr>
            <a:r>
              <a:rPr lang="ru-RU" sz="2800" i="1" dirty="0" smtClean="0">
                <a:solidFill>
                  <a:srgbClr val="0070C0"/>
                </a:solidFill>
              </a:rPr>
              <a:t>Россия</a:t>
            </a:r>
            <a:r>
              <a:rPr lang="ru-RU" sz="2800" i="1" dirty="0">
                <a:solidFill>
                  <a:srgbClr val="0070C0"/>
                </a:solidFill>
              </a:rPr>
              <a:t>, </a:t>
            </a:r>
            <a:r>
              <a:rPr lang="ru-RU" sz="2800" i="1" dirty="0" smtClean="0">
                <a:solidFill>
                  <a:srgbClr val="0070C0"/>
                </a:solidFill>
              </a:rPr>
              <a:t>Швейцария,</a:t>
            </a:r>
          </a:p>
          <a:p>
            <a:pPr>
              <a:defRPr/>
            </a:pPr>
            <a:r>
              <a:rPr lang="ru-RU" sz="2800" i="1" dirty="0" smtClean="0">
                <a:solidFill>
                  <a:srgbClr val="0070C0"/>
                </a:solidFill>
              </a:rPr>
              <a:t>Индия</a:t>
            </a:r>
            <a:r>
              <a:rPr lang="ru-RU" sz="2800" i="1" dirty="0">
                <a:solidFill>
                  <a:srgbClr val="0070C0"/>
                </a:solidFill>
              </a:rPr>
              <a:t>, Китай </a:t>
            </a:r>
          </a:p>
        </p:txBody>
      </p:sp>
      <p:pic>
        <p:nvPicPr>
          <p:cNvPr id="15362" name="Picture 2" descr="https://narfu.ru/upload/iblock/ee0/IMG_07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649185"/>
            <a:ext cx="6629400" cy="52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75" y="1625116"/>
            <a:ext cx="7802880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8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435b48ede2fe9b8c35f72a22cad155e85e26aa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Georgia"/>
        <a:ea typeface="Helvetica Light"/>
        <a:cs typeface="Helvetica Light"/>
      </a:majorFont>
      <a:minorFont>
        <a:latin typeface="Times New Roman"/>
        <a:ea typeface="Helvetica Light"/>
        <a:cs typeface="Helvetica Light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6481</TotalTime>
  <Words>684</Words>
  <Application>Microsoft Office PowerPoint</Application>
  <PresentationFormat>Широкоэкранный</PresentationFormat>
  <Paragraphs>136</Paragraphs>
  <Slides>25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Georgia</vt:lpstr>
      <vt:lpstr>Helvetica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Основные направления расходования средств Фонда в 2017-2020 гг.</vt:lpstr>
      <vt:lpstr>Фонд развития САФУ имени М.В.Ломоносова </vt:lpstr>
      <vt:lpstr>Организация и проведение университетского отборочного чемпионата по стандартам WorldSkills. 2017 г. </vt:lpstr>
      <vt:lpstr>Участие студентов САФУ в финале Первого Национального межвузовского чемпионата «Молодые профессионалы (WorldSkills, Россия)»</vt:lpstr>
      <vt:lpstr>Презентация PowerPoint</vt:lpstr>
      <vt:lpstr>Летняя школа САФУ на Соловках. 2017 г.</vt:lpstr>
      <vt:lpstr>IV Международная летняя школа аспирантов «Баренц-регион – территория экологии» (19-27 августа 2017 г.)</vt:lpstr>
      <vt:lpstr>Серия стратегических сессий «Стратегия развития САФУ: Университет 3.0» (научный руководитель программы – профессор Московской школы управления СКОЛКОВО А.Е.Волков). 2017-18</vt:lpstr>
      <vt:lpstr>Презентация PowerPoint</vt:lpstr>
      <vt:lpstr>Оборудование химических лабораторий для проведения заключительного этапа Всероссийской олимпиады по химии. Более 300 участников (январь 2018 г.)</vt:lpstr>
      <vt:lpstr>Создание лаборатории перспективных биоматериалов и лаборатории молекулярной экологии и филогенетики. 2017-18 гг.</vt:lpstr>
      <vt:lpstr> Разработка проектной документации и установка  системы приточно-вытяжной вентиляции в лаборатории арктического биомониторинга</vt:lpstr>
      <vt:lpstr>Аккредитация лаборатории. Приобретение материалов для исследования оценки и прогнозирования рисков вредного воздействия на организм человека, связанных с переносом и распространением опасных загрязняющих веществ биологическими путями. </vt:lpstr>
      <vt:lpstr>Презентация PowerPoint</vt:lpstr>
      <vt:lpstr>Стадион «Буревестник»: Устройство прыжковой ямы и установка тренажеров. Изготовление вывесок на стадион. Приобретение футбольных ворот и модульных зданий. 2017 г.</vt:lpstr>
      <vt:lpstr>Создание технопарка - результат деятельности университета в рамках проекта «Вузы как центры пространства создания инноваций»</vt:lpstr>
      <vt:lpstr>Презентация PowerPoint</vt:lpstr>
      <vt:lpstr>Средства на развитие научного издания САФУ «Arctic Environmental Research»</vt:lpstr>
      <vt:lpstr>Публикация аналитических отчётов Университета Арктики и Digital Science</vt:lpstr>
      <vt:lpstr>V Беломорский студенческий форум высших учебных заведений (200 чел., декабрь 2017 г.)</vt:lpstr>
      <vt:lpstr>Организация интеллектуального турнира САФУ «60 секунд» среди учащихся 10-11 классов школ Архангельска, Северодвинска (130 чел. Апрель 2018 г.)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Рябченко Сергей Васильевич</dc:creator>
  <cp:lastModifiedBy>Кудряшов Юрий Владимирович</cp:lastModifiedBy>
  <cp:revision>663</cp:revision>
  <cp:lastPrinted>2016-03-02T15:37:21Z</cp:lastPrinted>
  <dcterms:created xsi:type="dcterms:W3CDTF">1601-01-01T00:00:00Z</dcterms:created>
  <dcterms:modified xsi:type="dcterms:W3CDTF">2019-11-26T12:00:49Z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