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9" r:id="rId1"/>
  </p:sldMasterIdLst>
  <p:notesMasterIdLst>
    <p:notesMasterId r:id="rId22"/>
  </p:notesMasterIdLst>
  <p:sldIdLst>
    <p:sldId id="27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custDataLst>
    <p:tags r:id="rId2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ADB"/>
    <a:srgbClr val="F3FDFF"/>
    <a:srgbClr val="A1B5F5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27" autoAdjust="0"/>
  </p:normalViewPr>
  <p:slideViewPr>
    <p:cSldViewPr>
      <p:cViewPr varScale="1">
        <p:scale>
          <a:sx n="78" d="100"/>
          <a:sy n="78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13A2129-7279-4754-9CFA-446E2051C917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D4CEF5-C467-4647-BB2D-3D5F2C9BD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11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ru-RU" dirty="0"/>
              <a:t>Цель проекта: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- получение обучающимися опыта проектной работы по комплексному развитию территории с уникальным природным и историко-культурным наследием;</a:t>
            </a:r>
          </a:p>
          <a:p>
            <a:pPr marL="171450" indent="-171450" algn="l" eaLnBrk="1" hangingPunct="1">
              <a:buFontTx/>
              <a:buChar char="-"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разработка предложений по реализации стратегии развития Соловецкого архипелага. </a:t>
            </a:r>
          </a:p>
          <a:p>
            <a:pPr marL="0" indent="0" algn="l" eaLnBrk="1" hangingPunct="1">
              <a:buFontTx/>
              <a:buNone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Задачи: </a:t>
            </a:r>
          </a:p>
          <a:p>
            <a:pPr marL="342900" indent="-342900" algn="l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получение комплексных междисциплинарных знаний в области экологии, территориального развития, стратегического планирования,  сферы туризма и экономики впечатлений и др.</a:t>
            </a:r>
            <a:r>
              <a:rPr lang="ru-RU" sz="1200" baseline="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и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их практическое применение для решения социально-экономических задач, изучения историко-культурного и природного наследия Соловецких островов;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приобретение практических навыков проектной деятельности и работы в команде</a:t>
            </a:r>
          </a:p>
          <a:p>
            <a:pPr marL="0" indent="0" algn="l" eaLnBrk="1" hangingPunct="1">
              <a:buFontTx/>
              <a:buNone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Пример</a:t>
            </a:r>
            <a:r>
              <a:rPr lang="ru-RU" altLang="ru-RU" sz="1200" baseline="0" dirty="0">
                <a:solidFill>
                  <a:schemeClr val="tx2"/>
                </a:solidFill>
                <a:latin typeface="Georgia" pitchFamily="18" charset="0"/>
              </a:rPr>
              <a:t> – проектные предложения 2016 г.: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Мониторинг антропогенной нагрузки на природную среду о. Большой Соловецкий Соловецкого архипелага</a:t>
            </a: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Соловки как туристская </a:t>
            </a:r>
            <a:r>
              <a:rPr lang="ru-RU" altLang="ru-RU" sz="1200" dirty="0" err="1">
                <a:latin typeface="Georgia" pitchFamily="18" charset="0"/>
              </a:rPr>
              <a:t>дестинация</a:t>
            </a:r>
            <a:r>
              <a:rPr lang="ru-RU" altLang="ru-RU" sz="1200" dirty="0">
                <a:latin typeface="Georgia" pitchFamily="18" charset="0"/>
              </a:rPr>
              <a:t>: возможности, проблемы, перспективы</a:t>
            </a: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  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Создание исторических </a:t>
            </a:r>
            <a:r>
              <a:rPr lang="ru-RU" altLang="ru-RU" sz="1200" dirty="0" err="1">
                <a:latin typeface="Georgia" pitchFamily="18" charset="0"/>
              </a:rPr>
              <a:t>квестов</a:t>
            </a:r>
            <a:r>
              <a:rPr lang="ru-RU" altLang="ru-RU" sz="1200" dirty="0">
                <a:latin typeface="Georgia" pitchFamily="18" charset="0"/>
              </a:rPr>
              <a:t> и приложений-</a:t>
            </a:r>
            <a:r>
              <a:rPr lang="ru-RU" altLang="ru-RU" sz="1200" dirty="0" err="1">
                <a:latin typeface="Georgia" pitchFamily="18" charset="0"/>
              </a:rPr>
              <a:t>квестов</a:t>
            </a:r>
            <a:r>
              <a:rPr lang="ru-RU" altLang="ru-RU" sz="1200" dirty="0">
                <a:latin typeface="Georgia" pitchFamily="18" charset="0"/>
              </a:rPr>
              <a:t> для мобильных устройств по истории Соловков</a:t>
            </a: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«</a:t>
            </a:r>
            <a:r>
              <a:rPr lang="ru-RU" altLang="ru-RU" sz="1200" dirty="0">
                <a:latin typeface="Georgia" pitchFamily="18" charset="0"/>
              </a:rPr>
              <a:t>Инфраструктура старых возможностей и новых ценностей»</a:t>
            </a:r>
            <a:endParaRPr lang="en-US" altLang="ru-RU" sz="1200" dirty="0">
              <a:latin typeface="Georgia" pitchFamily="18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Лакуны Памяти: включение в публичное пространство </a:t>
            </a:r>
            <a:r>
              <a:rPr lang="ru-RU" altLang="ru-RU" sz="1200" dirty="0" err="1">
                <a:latin typeface="Georgia" pitchFamily="18" charset="0"/>
              </a:rPr>
              <a:t>неактулизированного</a:t>
            </a:r>
            <a:r>
              <a:rPr lang="ru-RU" altLang="ru-RU" sz="1200" dirty="0">
                <a:latin typeface="Georgia" pitchFamily="18" charset="0"/>
              </a:rPr>
              <a:t> прошлого Соловков</a:t>
            </a:r>
            <a:endParaRPr lang="en-US" altLang="ru-RU" sz="12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AF11-FFF9-47CD-9715-BD22F1FD3FB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2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). В ходе программы проработан проект концептуальной модели САФУ как «Университета 3.0»; проведена серия консультаций по процессам реорганизации университета; подготовлены проекты основных политик САФУ (стратегическое развитие и трансформация университета, образовательная, научная, социальная).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AF11-FFF9-47CD-9715-BD22F1FD3F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91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e.Chistikova\Desktop\всякоразно\МАКЕТЫ\cover_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1" y="0"/>
            <a:ext cx="122936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01C435F-29E6-4231-89D9-0D0A71CCF6CB}" type="slidenum">
              <a:rPr lang="ru-RU" altLang="ru-RU"/>
              <a:pPr lvl="1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39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260A418-4196-4C38-AE7A-4FBBEE4F3E1B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3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80E292A-CF96-4D9E-9C27-B0CF4601E8FE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5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1E2B56D-39AA-4FFA-A88F-B9ABC587EFA9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9E8B826-20D5-40A6-9117-7F1F2201776C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9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90234A2E-018C-4116-9D6D-AE1081EEF7C4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1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CADB11F-7A14-4F5E-AA14-487BCB03FD17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629401"/>
            <a:ext cx="1727200" cy="152399"/>
          </a:xfrm>
        </p:spPr>
        <p:txBody>
          <a:bodyPr/>
          <a:lstStyle>
            <a:lvl2pPr lvl="1" algn="r">
              <a:defRPr>
                <a:solidFill>
                  <a:schemeClr val="bg1"/>
                </a:solidFill>
              </a:defRPr>
            </a:lvl2pPr>
          </a:lstStyle>
          <a:p>
            <a:pPr lvl="1">
              <a:defRPr/>
            </a:pPr>
            <a:fld id="{32D632F2-0B6D-45A6-AEA8-37EC05FEE6B9}" type="slidenum">
              <a:rPr lang="ru-RU" altLang="ru-RU" smtClean="0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5023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C04559C-ED3E-4BA8-BE54-C3AE522055E9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09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06D1226-C162-4EFE-84F4-004BDF7CB13D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3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C8E3C8E-F7E6-42BF-9074-8C4120AD70E6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3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8" name="Picture 3" descr="D:\мои документы\логотип-САФУ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152400"/>
            <a:ext cx="9524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56800" y="6629400"/>
            <a:ext cx="1727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lvl="1" algn="r">
              <a:defRPr sz="1200">
                <a:solidFill>
                  <a:schemeClr val="bg1"/>
                </a:solidFill>
              </a:defRPr>
            </a:lvl2pPr>
          </a:lstStyle>
          <a:p>
            <a:pPr lvl="1">
              <a:defRPr/>
            </a:pPr>
            <a:fld id="{C6F937A7-5651-4551-90B9-B81A03218D19}" type="slidenum">
              <a:rPr lang="ru-RU" altLang="ru-RU" smtClean="0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70C0"/>
          </a:solidFill>
          <a:latin typeface="Georgia" panose="02040502050405020303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C04559C-ED3E-4BA8-BE54-C3AE522055E9}" type="slidenum">
              <a:rPr lang="ru-RU" altLang="ru-RU" smtClean="0"/>
              <a:pPr lvl="1">
                <a:defRPr/>
              </a:pPr>
              <a:t>1</a:t>
            </a:fld>
            <a:endParaRPr lang="ru-RU" altLang="ru-RU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2324852"/>
            <a:ext cx="11049000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Фонд развития САФУ имени </a:t>
            </a:r>
            <a:r>
              <a:rPr lang="ru-RU" sz="3200" b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М.В.Ломоносова</a:t>
            </a:r>
            <a:endParaRPr lang="ru-RU" sz="32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2012-2017 </a:t>
            </a:r>
            <a:r>
              <a:rPr lang="ru-RU" sz="32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гг.</a:t>
            </a: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Информация для заседания Попечительского совета фонда</a:t>
            </a: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1050" b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19 июня 2017 </a:t>
            </a:r>
            <a:r>
              <a:rPr lang="ru-RU" sz="105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г.</a:t>
            </a:r>
          </a:p>
          <a:p>
            <a:pPr algn="ctr"/>
            <a:endParaRPr lang="ru-RU" sz="105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105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Архангельск</a:t>
            </a:r>
          </a:p>
        </p:txBody>
      </p:sp>
    </p:spTree>
    <p:extLst>
      <p:ext uri="{BB962C8B-B14F-4D97-AF65-F5344CB8AC3E}">
        <p14:creationId xmlns:p14="http://schemas.microsoft.com/office/powerpoint/2010/main" val="28018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914400"/>
            <a:ext cx="9753600" cy="1143000"/>
          </a:xfrm>
        </p:spPr>
        <p:txBody>
          <a:bodyPr>
            <a:noAutofit/>
          </a:bodyPr>
          <a:lstStyle/>
          <a:p>
            <a:r>
              <a:rPr lang="ru-RU" sz="2600" dirty="0"/>
              <a:t>Курс лекций М.Н. Григорьева «Освоение ресурсного потенциала и развитие морской транспортной системы Арктической зоны Российской Федерации: задачи, состояние, вызовы». 2016</a:t>
            </a:r>
            <a:r>
              <a:rPr lang="ru-RU" sz="2600" dirty="0">
                <a:ea typeface="Calibri"/>
                <a:cs typeface="Times New Roman"/>
              </a:rPr>
              <a:t/>
            </a:r>
            <a:br>
              <a:rPr lang="ru-RU" sz="2600" dirty="0">
                <a:ea typeface="Calibri"/>
                <a:cs typeface="Times New Roman"/>
              </a:rPr>
            </a:br>
            <a:endParaRPr lang="ru-RU" sz="2600" dirty="0"/>
          </a:p>
        </p:txBody>
      </p:sp>
      <p:pic>
        <p:nvPicPr>
          <p:cNvPr id="4098" name="Picture 2" descr="W:\narfu-photo-archive\2016\2016 05 16 Курс лекций Михаила Григорьева _Освоение ресурсного потенциала и развитие морской транспортной системы Арктической зоны РФ\IMG_2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4593"/>
            <a:ext cx="5220072" cy="34800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narfu-photo-archive\2016\2016 05 16 Курс лекций Михаила Григорьева _Освоение ресурсного потенциала и развитие морской транспортной системы Арктической зоны РФ\IMG_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04" y="2667000"/>
            <a:ext cx="5216462" cy="34776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:\narfu-photo-archive\2016\2016 06 30 очередная сессия с участием профессора МШУ СКОЛКОВО Андрея Волкова\IMG_3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6324600" cy="42164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1484784"/>
          </a:xfrm>
        </p:spPr>
        <p:txBody>
          <a:bodyPr>
            <a:noAutofit/>
          </a:bodyPr>
          <a:lstStyle/>
          <a:p>
            <a:r>
              <a:rPr lang="ru-RU" sz="2600" dirty="0"/>
              <a:t>Серия стратегических сессий «Стратегия развития САФУ; Университет 3.0» (научный руководитель программы – профессор Московской школы управления СКОЛКОВО А.Е. Волков). 2016-17</a:t>
            </a:r>
          </a:p>
        </p:txBody>
      </p:sp>
    </p:spTree>
    <p:extLst>
      <p:ext uri="{BB962C8B-B14F-4D97-AF65-F5344CB8AC3E}">
        <p14:creationId xmlns:p14="http://schemas.microsoft.com/office/powerpoint/2010/main" val="2120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842" y="533400"/>
            <a:ext cx="8928992" cy="20882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Участие сотрудников САФУ в образовательных программах «Школа ректоров 10: настройка стратегии университета», «Школа ректоров 12: ректорский кадровый резерв» (16 чел.). 2016-17.</a:t>
            </a:r>
          </a:p>
        </p:txBody>
      </p:sp>
      <p:pic>
        <p:nvPicPr>
          <p:cNvPr id="4" name="Picture 2" descr="C:\Users\s.tyukina\AppData\Local\Microsoft\Windows\Temporary Internet Files\Content.IE5\WIN65EES\34154040366_5f2e9d23e1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20" y="3011849"/>
            <a:ext cx="3749030" cy="24239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.tyukina\AppData\Local\Microsoft\Windows\Temporary Internet Files\Content.IE5\QY3IP623\33307917526_1994c35021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26" y="2983877"/>
            <a:ext cx="3625807" cy="24239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skolkovo.ru/public/images/stories/news/2017/news_2017-02-21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6" y="2971801"/>
            <a:ext cx="3651197" cy="24360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839200" cy="762000"/>
          </a:xfrm>
        </p:spPr>
        <p:txBody>
          <a:bodyPr>
            <a:noAutofit/>
          </a:bodyPr>
          <a:lstStyle/>
          <a:p>
            <a:r>
              <a:rPr lang="ru-RU" sz="2600" dirty="0"/>
              <a:t>Тренинг «Внедрение бережливых технологий в систему управления высшей школой».</a:t>
            </a:r>
            <a:r>
              <a:rPr lang="en-US" sz="2600" dirty="0"/>
              <a:t> </a:t>
            </a:r>
            <a:r>
              <a:rPr lang="ru-RU" sz="2600" dirty="0"/>
              <a:t>2016</a:t>
            </a:r>
            <a:r>
              <a:rPr lang="ru-RU" sz="2600" dirty="0">
                <a:ea typeface="Calibri"/>
                <a:cs typeface="Times New Roman"/>
              </a:rPr>
              <a:t/>
            </a:r>
            <a:br>
              <a:rPr lang="ru-RU" sz="2600" dirty="0">
                <a:ea typeface="Calibri"/>
                <a:cs typeface="Times New Roman"/>
              </a:rPr>
            </a:br>
            <a:endParaRPr lang="ru-RU" sz="2600" dirty="0"/>
          </a:p>
        </p:txBody>
      </p:sp>
      <p:pic>
        <p:nvPicPr>
          <p:cNvPr id="8194" name="Picture 2" descr="http://www.narfu.ru/upload/iblock/7ef/20160624_lin_tehnologii_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 bwMode="auto">
          <a:xfrm>
            <a:off x="1847528" y="1277144"/>
            <a:ext cx="8496944" cy="51236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90" y="1828800"/>
            <a:ext cx="2607610" cy="165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242514"/>
            <a:ext cx="8784976" cy="1757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Поддержка/стимулирование публикационной активности сотрудников и обучающихся САФУ </a:t>
            </a:r>
            <a:br>
              <a:rPr lang="ru-RU" sz="26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6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в высокорейтинговых изданиях (176 чел.). 2017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37" y="3124200"/>
            <a:ext cx="208124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12" y="3492384"/>
            <a:ext cx="2181312" cy="290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58" y="3124200"/>
            <a:ext cx="2104607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146548"/>
            <a:ext cx="2085916" cy="295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146548"/>
            <a:ext cx="2105702" cy="297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2562" y="228599"/>
            <a:ext cx="9327838" cy="22642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О</a:t>
            </a:r>
            <a:r>
              <a:rPr lang="x-none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плат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а публикации статьи сотрудников лаборатории Молекулярной экологии и филогенетики «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Ancient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River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Inference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Explains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Exceptional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Oriental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Freshwater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Mussel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Radiations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» в журнале </a:t>
            </a:r>
            <a:r>
              <a:rPr lang="en-US" sz="2500" b="1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Scientific Report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Издательской группы </a:t>
            </a:r>
            <a:r>
              <a:rPr lang="en-US" sz="2500" dirty="0" err="1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NatureD</a:t>
            </a: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. 2017</a:t>
            </a:r>
          </a:p>
          <a:p>
            <a:pPr marL="0" indent="0" algn="ctr">
              <a:buNone/>
            </a:pPr>
            <a:endParaRPr lang="ru-RU" sz="2500" dirty="0">
              <a:solidFill>
                <a:srgbClr val="0070C0"/>
              </a:solidFill>
              <a:effectLst>
                <a:outerShdw blurRad="25400" dist="25400" dir="2700000" algn="tl">
                  <a:schemeClr val="tx2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7" r="50428" b="6640"/>
          <a:stretch/>
        </p:blipFill>
        <p:spPr bwMode="auto">
          <a:xfrm>
            <a:off x="1512818" y="2362200"/>
            <a:ext cx="9175439" cy="392318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1380" y="381000"/>
            <a:ext cx="10058400" cy="33843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Ремонт, приобретение оборудования, расходных материалов </a:t>
            </a:r>
            <a:b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5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 реактивов для:</a:t>
            </a:r>
          </a:p>
          <a:p>
            <a:r>
              <a:rPr lang="ru-RU" sz="2500" dirty="0">
                <a:latin typeface="Georgia" panose="02040502050405020303" pitchFamily="18" charset="0"/>
                <a:ea typeface="+mj-ea"/>
                <a:cs typeface="+mj-cs"/>
              </a:rPr>
              <a:t>лаборатории перспективных биоматериалов,</a:t>
            </a:r>
          </a:p>
          <a:p>
            <a:r>
              <a:rPr lang="ru-RU" sz="2500" dirty="0">
                <a:latin typeface="Georgia" panose="02040502050405020303" pitchFamily="18" charset="0"/>
                <a:ea typeface="+mj-ea"/>
                <a:cs typeface="+mj-cs"/>
              </a:rPr>
              <a:t>лаборатории эволюционной экологии и филогенетики</a:t>
            </a:r>
            <a:endParaRPr lang="en-US" sz="2500" dirty="0"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2843808" cy="37917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843808" cy="37917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6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0510" y="228600"/>
            <a:ext cx="90010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Оплата ремонтных работ, изготовления и поставки оборудования для Геологического музея имени академика Н.П. Лаверова</a:t>
            </a:r>
          </a:p>
          <a:p>
            <a:endParaRPr lang="ru-RU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/>
          <a:stretch/>
        </p:blipFill>
        <p:spPr bwMode="auto">
          <a:xfrm>
            <a:off x="2743200" y="4655736"/>
            <a:ext cx="3558108" cy="17245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" b="5506"/>
          <a:stretch/>
        </p:blipFill>
        <p:spPr bwMode="auto">
          <a:xfrm>
            <a:off x="6380461" y="4655737"/>
            <a:ext cx="3458735" cy="17245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7747" r="19442" b="41682"/>
          <a:stretch/>
        </p:blipFill>
        <p:spPr bwMode="auto">
          <a:xfrm>
            <a:off x="2743200" y="1600200"/>
            <a:ext cx="7089244" cy="30555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2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447800"/>
            <a:ext cx="9493696" cy="5141168"/>
          </a:xfrm>
        </p:spPr>
        <p:txBody>
          <a:bodyPr/>
          <a:lstStyle/>
          <a:p>
            <a:pPr marL="0" indent="0">
              <a:buNone/>
            </a:pPr>
            <a:endParaRPr lang="ru-RU" sz="3000" dirty="0">
              <a:latin typeface="+mj-lt"/>
            </a:endParaRPr>
          </a:p>
          <a:p>
            <a:pPr marL="0" indent="0">
              <a:buNone/>
            </a:pPr>
            <a:endParaRPr lang="ru-RU" sz="3000" dirty="0">
              <a:latin typeface="+mj-lt"/>
            </a:endParaRPr>
          </a:p>
          <a:p>
            <a:pPr marL="0" indent="0">
              <a:buNone/>
            </a:pPr>
            <a:r>
              <a:rPr lang="ru-RU" sz="3000" dirty="0">
                <a:latin typeface="+mj-lt"/>
              </a:rPr>
              <a:t>В 2014-17 гг. Фонд профинансировал 20 проектов САФУ в общей сложности на </a:t>
            </a:r>
            <a:r>
              <a:rPr lang="ru-RU" sz="36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29,3 млн.руб.</a:t>
            </a:r>
          </a:p>
          <a:p>
            <a:pPr marL="0" indent="0">
              <a:buNone/>
            </a:pPr>
            <a:endParaRPr lang="ru-RU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9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9372600" cy="7620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Основные направления расходования средств Фонда в 2017-2020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981200"/>
            <a:ext cx="9601200" cy="3810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j-lt"/>
              </a:rPr>
              <a:t>Поддержка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академической мобильности </a:t>
            </a:r>
            <a:r>
              <a:rPr lang="ru-RU" sz="2400" dirty="0">
                <a:latin typeface="+mj-lt"/>
              </a:rPr>
              <a:t>обучающихся и НПР</a:t>
            </a:r>
          </a:p>
          <a:p>
            <a:r>
              <a:rPr lang="ru-RU" sz="2400" dirty="0">
                <a:latin typeface="+mj-lt"/>
              </a:rPr>
              <a:t>Привлечение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видных ученых </a:t>
            </a:r>
            <a:r>
              <a:rPr lang="ru-RU" sz="2400" dirty="0">
                <a:latin typeface="+mj-lt"/>
              </a:rPr>
              <a:t>для работы в университете</a:t>
            </a:r>
          </a:p>
          <a:p>
            <a:r>
              <a:rPr lang="ru-RU" sz="2400" dirty="0">
                <a:latin typeface="+mj-lt"/>
              </a:rPr>
              <a:t>Развитие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инфраструктуры и материально-технической базы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dirty="0">
                <a:latin typeface="+mj-lt"/>
              </a:rPr>
              <a:t>университета</a:t>
            </a:r>
          </a:p>
          <a:p>
            <a:r>
              <a:rPr lang="ru-RU" sz="2400" dirty="0">
                <a:latin typeface="+mj-lt"/>
              </a:rPr>
              <a:t>Развитие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кадрового потенциала</a:t>
            </a:r>
          </a:p>
          <a:p>
            <a:r>
              <a:rPr lang="ru-RU" sz="2400" dirty="0">
                <a:latin typeface="+mj-lt"/>
              </a:rPr>
              <a:t>Поддержка/стимулирование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публикационной активности </a:t>
            </a:r>
            <a:r>
              <a:rPr lang="ru-RU" sz="2400" dirty="0">
                <a:latin typeface="+mj-lt"/>
              </a:rPr>
              <a:t>сотрудников и обучающихся</a:t>
            </a:r>
          </a:p>
          <a:p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18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2" t="6977" r="24124" b="26497"/>
          <a:stretch/>
        </p:blipFill>
        <p:spPr bwMode="auto">
          <a:xfrm>
            <a:off x="1867368" y="228600"/>
            <a:ext cx="8457264" cy="6172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9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12898" r="8859" b="32174"/>
          <a:stretch/>
        </p:blipFill>
        <p:spPr bwMode="auto">
          <a:xfrm>
            <a:off x="1447800" y="1828800"/>
            <a:ext cx="9167271" cy="43429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457200"/>
            <a:ext cx="86409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eaLnBrk="0" hangingPunct="0">
              <a:defRPr sz="320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/>
              <a:t>Спасибо </a:t>
            </a:r>
            <a:r>
              <a:rPr lang="ru-RU"/>
              <a:t>за </a:t>
            </a:r>
            <a:r>
              <a:rPr lang="ru-RU" smtClean="0"/>
              <a:t>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0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972800" cy="762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Фонд развития САФУ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имени М.В.</a:t>
            </a:r>
            <a:r>
              <a:rPr lang="en-US" dirty="0"/>
              <a:t> </a:t>
            </a:r>
            <a:r>
              <a:rPr lang="ru-RU" dirty="0"/>
              <a:t>Ломоносова</a:t>
            </a:r>
            <a:r>
              <a:rPr lang="en-US" dirty="0"/>
              <a:t>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071954"/>
              </p:ext>
            </p:extLst>
          </p:nvPr>
        </p:nvGraphicFramePr>
        <p:xfrm>
          <a:off x="1143000" y="1676400"/>
          <a:ext cx="9906000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9560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Пожертвования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>
                          <a:latin typeface="+mj-lt"/>
                        </a:rPr>
                        <a:t>Уставная деятельность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Доход от управления ЦК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60 310 000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296 636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91 933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30 741 906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5 067 493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1 341 841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2 999 925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1 397 500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17 097 177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1 527 624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12 486 466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1 200 000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860" y="360646"/>
            <a:ext cx="9269288" cy="562074"/>
          </a:xfrm>
        </p:spPr>
        <p:txBody>
          <a:bodyPr>
            <a:noAutofit/>
          </a:bodyPr>
          <a:lstStyle/>
          <a:p>
            <a:r>
              <a:rPr lang="ru-RU" sz="2800" spc="-20" dirty="0"/>
              <a:t>Проекты, профинансированные Фондом в 2014-1</a:t>
            </a:r>
            <a:r>
              <a:rPr lang="en-US" sz="2800" spc="-20" dirty="0"/>
              <a:t>7</a:t>
            </a:r>
            <a:r>
              <a:rPr lang="ru-RU" sz="2800" spc="-20" dirty="0"/>
              <a:t> гг.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6657" y="1250645"/>
            <a:ext cx="8856984" cy="122413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+mj-lt"/>
              </a:rPr>
              <a:t>Совместный проект САФУ и Комитета гражданских инициатив «Школа проектирования воспитательных систем «Университет семи искусств», разработанный Фондом Кудрина по поддержке гражданских инициатив</a:t>
            </a:r>
          </a:p>
        </p:txBody>
      </p:sp>
      <p:pic>
        <p:nvPicPr>
          <p:cNvPr id="1026" name="Picture 2" descr="W:\narfu-photo-archive\2014\2014 06 25 Тренинг «Университет семи искусств» на базе в Бабонегово\IMG_0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" r="9263"/>
          <a:stretch/>
        </p:blipFill>
        <p:spPr bwMode="auto">
          <a:xfrm>
            <a:off x="6131058" y="2657485"/>
            <a:ext cx="4508528" cy="35147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narfu-photo-archive\2014\2014 06 25 Тренинг «Университет семи искусств» на базе в Бабонегово\IMG_01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6" r="4842" b="9614"/>
          <a:stretch/>
        </p:blipFill>
        <p:spPr bwMode="auto">
          <a:xfrm>
            <a:off x="1600200" y="2646208"/>
            <a:ext cx="4499992" cy="35259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Летние школы САФУ на Соловках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37912"/>
              </p:ext>
            </p:extLst>
          </p:nvPr>
        </p:nvGraphicFramePr>
        <p:xfrm>
          <a:off x="1415480" y="836713"/>
          <a:ext cx="9785920" cy="3962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2014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год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2015 год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2016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год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Тематика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Сохранение историко-культурного наследия и экологического и природного наследия на территории БЕАР как элемент регионального развития: на примере Соловецкого архипелага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Комплексное развитие территории с уникальным природным и </a:t>
                      </a:r>
                      <a:r>
                        <a:rPr lang="ru-RU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историко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–культурным наследием на примере Соловецкого архипелага</a:t>
                      </a:r>
                    </a:p>
                    <a:p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Комплексное развитие территории с уникальным природным и </a:t>
                      </a:r>
                      <a:r>
                        <a:rPr lang="ru-RU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историко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–культурным наследием на примере Соловецкого архипелага</a:t>
                      </a:r>
                    </a:p>
                  </a:txBody>
                  <a:tcPr marL="91449" marR="91449" marT="34292" marB="3429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Количество участников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    37 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60 </a:t>
                      </a:r>
                    </a:p>
                    <a:p>
                      <a:pPr algn="l"/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(совместно с</a:t>
                      </a:r>
                      <a:r>
                        <a:rPr lang="ru-RU" sz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 НИУ «Высшая школа экономики» (Москва, СПб)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66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(совместно с</a:t>
                      </a:r>
                      <a:r>
                        <a:rPr lang="ru-RU" sz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 НИУ «Высшая школа экономики» (Москва, СПб) и университетом </a:t>
                      </a:r>
                      <a:r>
                        <a:rPr lang="ru-RU" sz="120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Гумбольта</a:t>
                      </a:r>
                      <a:r>
                        <a:rPr lang="ru-RU" sz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 (Берлин) 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Проектные группы 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Естественно-научная (экологи, биологи);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гуманитарная </a:t>
                      </a: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    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(историки, культурологи)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Естественно-научная  (экологи, химики);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гуманитарная  </a:t>
                      </a: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     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(историки, социологи);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экономическая  (менеджеры);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образовательная  </a:t>
                      </a:r>
                    </a:p>
                  </a:txBody>
                  <a:tcPr marL="91449" marR="91449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Экологическая (экологи, химики);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социологическая (социологи);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Историческая  (историки, журналисты);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Информационная (математики, информационные системы);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Инфраструктурная (физики, экономисты)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91449" marR="91449" marT="34292" marB="3429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 descr="J:\2-Тюкина СЛ-рабочее\Соловки-летняя школа\фото\для ПС\SVT_4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4897426"/>
            <a:ext cx="2520280" cy="15370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:\Users\s.tyukina\Documents\Соловки-летняя школа\ЛШ- 2015\фото-разные\биологи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6584" r="8061" b="-920"/>
          <a:stretch/>
        </p:blipFill>
        <p:spPr bwMode="auto">
          <a:xfrm>
            <a:off x="3974423" y="4897426"/>
            <a:ext cx="2415941" cy="15522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C:\Users\s.tyukina\Documents\Соловки-летняя школа\ЛШ- 2015\для сайта\экскурсии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/>
          <a:stretch/>
        </p:blipFill>
        <p:spPr bwMode="auto">
          <a:xfrm>
            <a:off x="6429027" y="4897426"/>
            <a:ext cx="2213623" cy="15132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s.tyukina\Documents\Соловки-летняя школа\ЛШ- 2015\для сайта\Мастер-классы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13" y="4897426"/>
            <a:ext cx="2520087" cy="15057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838200"/>
            <a:ext cx="9616753" cy="762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Проект обучения финансовой грамотности </a:t>
            </a:r>
            <a:br>
              <a:rPr lang="ru-RU" sz="3100" dirty="0"/>
            </a:br>
            <a:r>
              <a:rPr lang="ru-RU" sz="3100" dirty="0"/>
              <a:t>(совместно с Министерством финансов </a:t>
            </a:r>
            <a:br>
              <a:rPr lang="ru-RU" sz="3100" dirty="0"/>
            </a:br>
            <a:r>
              <a:rPr lang="ru-RU" sz="3100" dirty="0"/>
              <a:t>Архангельской области)</a:t>
            </a:r>
            <a:endParaRPr lang="ru-RU" dirty="0"/>
          </a:p>
        </p:txBody>
      </p:sp>
      <p:pic>
        <p:nvPicPr>
          <p:cNvPr id="2050" name="Picture 2" descr="W:\narfu-photo-archive\2015\2015 03 10 В САФУ началась неделя финансовой грамотности\_MG_0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2469233"/>
            <a:ext cx="5220071" cy="34800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W:\narfu-photo-archive\2015\2015 03 10 В САФУ началась неделя финансовой грамотности\_MG_0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64" y="2469232"/>
            <a:ext cx="5220072" cy="34800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9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7859216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Участие САФУ в </a:t>
            </a:r>
            <a:r>
              <a:rPr lang="en-US" sz="2800" dirty="0"/>
              <a:t>XIV</a:t>
            </a:r>
            <a:r>
              <a:rPr lang="ru-RU" sz="2800" dirty="0"/>
              <a:t> Международной выставке «PAP-FOR </a:t>
            </a:r>
            <a:r>
              <a:rPr lang="en-US" sz="2800" dirty="0"/>
              <a:t>Russia</a:t>
            </a:r>
            <a:r>
              <a:rPr lang="ru-RU" sz="2800" dirty="0"/>
              <a:t> 2016»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48880"/>
            <a:ext cx="5507356" cy="36477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46" y="2348880"/>
            <a:ext cx="5507354" cy="36477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Международный форум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ru-RU" sz="2800" dirty="0"/>
              <a:t>«Диалог Россия – Республика Корея»</a:t>
            </a:r>
            <a:r>
              <a:rPr lang="en-US" sz="2800" dirty="0"/>
              <a:t>.</a:t>
            </a:r>
            <a:r>
              <a:rPr lang="ru-RU" sz="2800" dirty="0"/>
              <a:t> 2016</a:t>
            </a:r>
          </a:p>
        </p:txBody>
      </p:sp>
      <p:pic>
        <p:nvPicPr>
          <p:cNvPr id="3076" name="Picture 4" descr="W:\narfu-photo-archive\2016\2016 11 23 Концерт корейской традиционной музыки и танца\1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74" y="1929947"/>
            <a:ext cx="5583926" cy="37263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:\narfu-photo-archive\2016\2016 11 23 Четвертый форум ректоров России и Кореи «Укрепление российско-корейских связей в сфере образования и технологий»\DSC_4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4" y="1929947"/>
            <a:ext cx="5528096" cy="37497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1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451414"/>
            <a:ext cx="9753600" cy="762000"/>
          </a:xfrm>
        </p:spPr>
        <p:txBody>
          <a:bodyPr>
            <a:noAutofit/>
          </a:bodyPr>
          <a:lstStyle/>
          <a:p>
            <a:r>
              <a:rPr lang="ru-RU" sz="2500" dirty="0"/>
              <a:t>Участие студентов САФУ в международной конференции «Модель Арктического совета» в Университете Аляски </a:t>
            </a:r>
            <a:r>
              <a:rPr lang="ru-RU" sz="2500" dirty="0" err="1"/>
              <a:t>Фейрбэнкс</a:t>
            </a:r>
            <a:r>
              <a:rPr lang="ru-RU" sz="2500" dirty="0"/>
              <a:t>, США. 2016</a:t>
            </a:r>
          </a:p>
        </p:txBody>
      </p:sp>
      <p:pic>
        <p:nvPicPr>
          <p:cNvPr id="6146" name="Picture 2" descr="&amp;Scy;&amp;tcy;&amp;ucy;&amp;dcy;&amp;iecy;&amp;ncy;&amp;tcy;&amp;ycy; &amp;Scy;&amp;Acy;&amp;Fcy;&amp;Ucy; &amp;vcy;&amp;iecy;&amp;rcy;&amp;ncy;&amp;ucy;&amp;lcy;&amp;icy;&amp;scy;&amp;softcy; &amp;icy;&amp;zcy; &amp;dcy;&amp;vcy;&amp;ucy;&amp;khcy;&amp;ncy;&amp;iecy;&amp;dcy;&amp;iecy;&amp;lcy;&amp;softcy;&amp;ncy;&amp;ocy;&amp;jcy; &amp;pcy;&amp;ocy;&amp;iecy;&amp;zcy;&amp;dcy;&amp;kcy;&amp;icy; &amp;ncy;&amp;acy; &amp;Acy;&amp;lcy;&amp;yacy;&amp;scy;&amp;kcy;&amp;u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2"/>
          <a:stretch/>
        </p:blipFill>
        <p:spPr bwMode="auto">
          <a:xfrm>
            <a:off x="1454224" y="1524000"/>
            <a:ext cx="9435952" cy="4953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435b48ede2fe9b8c35f72a22cad155e85e26aa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Georgia"/>
        <a:ea typeface="Helvetica Light"/>
        <a:cs typeface="Helvetica Light"/>
      </a:majorFont>
      <a:minorFont>
        <a:latin typeface="Times New Roman"/>
        <a:ea typeface="Helvetica Light"/>
        <a:cs typeface="Helvetica Light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3405</TotalTime>
  <Words>656</Words>
  <Application>Microsoft Office PowerPoint</Application>
  <PresentationFormat>Широкоэкранный</PresentationFormat>
  <Paragraphs>113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Georgia</vt:lpstr>
      <vt:lpstr>Helvetica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Фонд развития САФУ имени М.В. Ломоносова </vt:lpstr>
      <vt:lpstr>Проекты, профинансированные Фондом в 2014-17 гг.</vt:lpstr>
      <vt:lpstr>Летние школы САФУ на Соловках</vt:lpstr>
      <vt:lpstr>Проект обучения финансовой грамотности  (совместно с Министерством финансов  Архангельской области)</vt:lpstr>
      <vt:lpstr>Участие САФУ в XIV Международной выставке «PAP-FOR Russia 2016»</vt:lpstr>
      <vt:lpstr>Международный форум  «Диалог Россия – Республика Корея». 2016</vt:lpstr>
      <vt:lpstr>Участие студентов САФУ в международной конференции «Модель Арктического совета» в Университете Аляски Фейрбэнкс, США. 2016</vt:lpstr>
      <vt:lpstr>Курс лекций М.Н. Григорьева «Освоение ресурсного потенциала и развитие морской транспортной системы Арктической зоны Российской Федерации: задачи, состояние, вызовы». 2016 </vt:lpstr>
      <vt:lpstr>Серия стратегических сессий «Стратегия развития САФУ; Университет 3.0» (научный руководитель программы – профессор Московской школы управления СКОЛКОВО А.Е. Волков). 2016-17</vt:lpstr>
      <vt:lpstr>Презентация PowerPoint</vt:lpstr>
      <vt:lpstr>Тренинг «Внедрение бережливых технологий в систему управления высшей школой». 2016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расходования средств Фонда в 2017-2020 гг.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Рябченко Сергей Васильевич</dc:creator>
  <cp:lastModifiedBy>Кудряшов Юрий Владимирович</cp:lastModifiedBy>
  <cp:revision>629</cp:revision>
  <cp:lastPrinted>2016-03-02T15:37:21Z</cp:lastPrinted>
  <dcterms:created xsi:type="dcterms:W3CDTF">1601-01-01T00:00:00Z</dcterms:created>
  <dcterms:modified xsi:type="dcterms:W3CDTF">2019-11-26T11:59:12Z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